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12192000"/>
  <p:embeddedFontLst>
    <p:embeddedFont>
      <p:font typeface="Calibri" panose="020F0502020204030204" pitchFamily="34" charset="0"/>
      <p:regular r:id="rId21"/>
      <p:bold r:id="rId22"/>
      <p:italic r:id="rId23"/>
      <p:boldItalic r:id="rId24"/>
    </p:embeddedFont>
    <p:embeddedFont>
      <p:font typeface="MiSans" panose="020B0604020202020204" charset="-122"/>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1" d="100"/>
          <a:sy n="71" d="100"/>
        </p:scale>
        <p:origin x="10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09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249150" cy="6857365"/>
          </a:xfrm>
          <a:prstGeom prst="rect">
            <a:avLst/>
          </a:prstGeom>
          <a:gradFill flip="none" rotWithShape="1">
            <a:gsLst>
              <a:gs pos="0">
                <a:srgbClr val="F6F8FD"/>
              </a:gs>
              <a:gs pos="66000">
                <a:srgbClr val="72C3CF"/>
              </a:gs>
              <a:gs pos="100000">
                <a:srgbClr val="72C3CF"/>
              </a:gs>
            </a:gsLst>
            <a:lin ang="5400000" scaled="1"/>
          </a:gradFill>
          <a:ln/>
        </p:spPr>
      </p:sp>
      <p:sp>
        <p:nvSpPr>
          <p:cNvPr id="3" name="Text 1"/>
          <p:cNvSpPr/>
          <p:nvPr/>
        </p:nvSpPr>
        <p:spPr>
          <a:xfrm>
            <a:off x="0" y="0"/>
            <a:ext cx="12249150" cy="685736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a:off x="-3272790" y="2583180"/>
            <a:ext cx="5962650" cy="5962650"/>
          </a:xfrm>
          <a:prstGeom prst="donut">
            <a:avLst/>
          </a:prstGeom>
          <a:gradFill flip="none" rotWithShape="1">
            <a:gsLst>
              <a:gs pos="0">
                <a:srgbClr val="F6F8FD"/>
              </a:gs>
              <a:gs pos="66000">
                <a:srgbClr val="72C3CF">
                  <a:alpha val="0"/>
                </a:srgbClr>
              </a:gs>
              <a:gs pos="100000">
                <a:srgbClr val="72C3CF">
                  <a:alpha val="0"/>
                </a:srgbClr>
              </a:gs>
            </a:gsLst>
            <a:lin ang="5400000" scaled="1"/>
          </a:gradFill>
          <a:ln/>
        </p:spPr>
      </p:sp>
      <p:sp>
        <p:nvSpPr>
          <p:cNvPr id="5" name="Text 3"/>
          <p:cNvSpPr/>
          <p:nvPr/>
        </p:nvSpPr>
        <p:spPr>
          <a:xfrm>
            <a:off x="-3272790" y="2583180"/>
            <a:ext cx="5962650" cy="5962650"/>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10109835" y="5440045"/>
            <a:ext cx="2676525" cy="2676525"/>
          </a:xfrm>
          <a:prstGeom prst="blockArc">
            <a:avLst/>
          </a:prstGeom>
          <a:gradFill flip="none" rotWithShape="1">
            <a:gsLst>
              <a:gs pos="0">
                <a:srgbClr val="F6F8FD"/>
              </a:gs>
              <a:gs pos="100000">
                <a:srgbClr val="72C3CF">
                  <a:alpha val="0"/>
                </a:srgbClr>
              </a:gs>
            </a:gsLst>
            <a:lin ang="5400000" scaled="1"/>
          </a:gradFill>
          <a:ln/>
        </p:spPr>
      </p:sp>
      <p:sp>
        <p:nvSpPr>
          <p:cNvPr id="7" name="Text 5"/>
          <p:cNvSpPr/>
          <p:nvPr/>
        </p:nvSpPr>
        <p:spPr>
          <a:xfrm>
            <a:off x="10109835" y="5440045"/>
            <a:ext cx="2676525" cy="2676525"/>
          </a:xfrm>
          <a:prstGeom prst="rect">
            <a:avLst/>
          </a:prstGeom>
          <a:noFill/>
          <a:ln/>
        </p:spPr>
        <p:txBody>
          <a:bodyPr wrap="square" lIns="45720" tIns="91440" rIns="91440" bIns="45720" rtlCol="0" anchor="ctr"/>
          <a:lstStyle/>
          <a:p>
            <a:pPr>
              <a:lnSpc>
                <a:spcPct val="100000"/>
              </a:lnSpc>
            </a:pPr>
            <a:endParaRPr lang="en-US" sz="1600" dirty="0"/>
          </a:p>
        </p:txBody>
      </p:sp>
      <p:sp>
        <p:nvSpPr>
          <p:cNvPr id="8" name="Text 6"/>
          <p:cNvSpPr/>
          <p:nvPr/>
        </p:nvSpPr>
        <p:spPr>
          <a:xfrm>
            <a:off x="1109028" y="3033648"/>
            <a:ext cx="10031095" cy="960755"/>
          </a:xfrm>
          <a:prstGeom prst="rect">
            <a:avLst/>
          </a:prstGeom>
          <a:noFill/>
          <a:ln/>
        </p:spPr>
        <p:txBody>
          <a:bodyPr wrap="square" lIns="91440" tIns="45720" rIns="91440" bIns="45720" rtlCol="0" anchor="t"/>
          <a:lstStyle/>
          <a:p>
            <a:pPr algn="ctr">
              <a:lnSpc>
                <a:spcPct val="100000"/>
              </a:lnSpc>
            </a:pPr>
            <a:r>
              <a:rPr lang="en-US" sz="4400" dirty="0">
                <a:solidFill>
                  <a:srgbClr val="FFFFFF"/>
                </a:solidFill>
                <a:latin typeface="MiSans" pitchFamily="34" charset="0"/>
                <a:ea typeface="MiSans" pitchFamily="34" charset="-122"/>
                <a:cs typeface="MiSans" pitchFamily="34" charset="-120"/>
              </a:rPr>
              <a:t>RetailDesk POS Power</a:t>
            </a:r>
            <a:endParaRPr lang="en-US" sz="1600" dirty="0"/>
          </a:p>
        </p:txBody>
      </p:sp>
      <p:sp>
        <p:nvSpPr>
          <p:cNvPr id="9" name="Text 7"/>
          <p:cNvSpPr/>
          <p:nvPr/>
        </p:nvSpPr>
        <p:spPr>
          <a:xfrm>
            <a:off x="3328670" y="5266055"/>
            <a:ext cx="2775585" cy="463550"/>
          </a:xfrm>
          <a:prstGeom prst="rect">
            <a:avLst/>
          </a:prstGeom>
          <a:noFill/>
          <a:ln/>
        </p:spPr>
        <p:txBody>
          <a:bodyPr wrap="square" lIns="91440" tIns="45720" rIns="91440" bIns="45720" rtlCol="0" anchor="t"/>
          <a:lstStyle/>
          <a:p>
            <a:pPr algn="ctr">
              <a:lnSpc>
                <a:spcPct val="100000"/>
              </a:lnSpc>
            </a:pPr>
            <a:r>
              <a:rPr lang="en-US" sz="2000" dirty="0">
                <a:solidFill>
                  <a:srgbClr val="FFFFFF"/>
                </a:solidFill>
                <a:latin typeface="MiSans" pitchFamily="34" charset="0"/>
                <a:ea typeface="MiSans" pitchFamily="34" charset="-122"/>
                <a:cs typeface="MiSans" pitchFamily="34" charset="-120"/>
              </a:rPr>
              <a:t> </a:t>
            </a:r>
            <a:endParaRPr lang="en-US" sz="16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2628900" y="1594632"/>
            <a:ext cx="5962650" cy="5962650"/>
          </a:xfrm>
          <a:prstGeom prst="donut">
            <a:avLst/>
          </a:prstGeom>
          <a:gradFill flip="none" rotWithShape="1">
            <a:gsLst>
              <a:gs pos="0">
                <a:srgbClr val="F6F8FD">
                  <a:alpha val="0"/>
                </a:srgbClr>
              </a:gs>
              <a:gs pos="100000">
                <a:srgbClr val="90D0DF"/>
              </a:gs>
            </a:gsLst>
            <a:lin ang="5400000" scaled="1"/>
          </a:gradFill>
          <a:ln/>
        </p:spPr>
      </p:sp>
      <p:sp>
        <p:nvSpPr>
          <p:cNvPr id="3" name="Text 1"/>
          <p:cNvSpPr/>
          <p:nvPr/>
        </p:nvSpPr>
        <p:spPr>
          <a:xfrm>
            <a:off x="-2628900" y="1594632"/>
            <a:ext cx="5962650" cy="5962650"/>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17160000">
            <a:off x="1818005" y="6063762"/>
            <a:ext cx="1478915" cy="1478915"/>
          </a:xfrm>
          <a:prstGeom prst="ellipse">
            <a:avLst/>
          </a:prstGeom>
          <a:gradFill flip="none" rotWithShape="1">
            <a:gsLst>
              <a:gs pos="0">
                <a:srgbClr val="F6F8FD">
                  <a:alpha val="0"/>
                </a:srgbClr>
              </a:gs>
              <a:gs pos="100000">
                <a:srgbClr val="90D0DF"/>
              </a:gs>
            </a:gsLst>
            <a:lin ang="5400000" scaled="1"/>
          </a:gradFill>
          <a:ln/>
        </p:spPr>
      </p:sp>
      <p:sp>
        <p:nvSpPr>
          <p:cNvPr id="5" name="Text 3"/>
          <p:cNvSpPr/>
          <p:nvPr/>
        </p:nvSpPr>
        <p:spPr>
          <a:xfrm rot="17160000">
            <a:off x="1818005" y="6063762"/>
            <a:ext cx="1478915" cy="1478915"/>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9130626" y="-877423"/>
            <a:ext cx="4990465" cy="4990465"/>
          </a:xfrm>
          <a:prstGeom prst="ellipse">
            <a:avLst/>
          </a:prstGeom>
          <a:gradFill flip="none" rotWithShape="1">
            <a:gsLst>
              <a:gs pos="0">
                <a:srgbClr val="F6F8FD">
                  <a:alpha val="0"/>
                </a:srgbClr>
              </a:gs>
              <a:gs pos="100000">
                <a:srgbClr val="90D0DF"/>
              </a:gs>
            </a:gsLst>
            <a:lin ang="5400000" scaled="1"/>
          </a:gradFill>
          <a:ln/>
        </p:spPr>
      </p:sp>
      <p:sp>
        <p:nvSpPr>
          <p:cNvPr id="7" name="Text 5"/>
          <p:cNvSpPr/>
          <p:nvPr/>
        </p:nvSpPr>
        <p:spPr>
          <a:xfrm>
            <a:off x="9130626" y="-877423"/>
            <a:ext cx="4990465" cy="4990465"/>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0584815" y="5888502"/>
            <a:ext cx="2082165" cy="2082165"/>
          </a:xfrm>
          <a:prstGeom prst="blockArc">
            <a:avLst/>
          </a:prstGeom>
          <a:gradFill flip="none" rotWithShape="1">
            <a:gsLst>
              <a:gs pos="0">
                <a:srgbClr val="90D0DF"/>
              </a:gs>
              <a:gs pos="4000">
                <a:srgbClr val="90D0DF"/>
              </a:gs>
              <a:gs pos="100000">
                <a:srgbClr val="F6F8FD">
                  <a:alpha val="0"/>
                </a:srgbClr>
              </a:gs>
            </a:gsLst>
            <a:lin ang="5400000" scaled="1"/>
          </a:gradFill>
          <a:ln/>
        </p:spPr>
      </p:sp>
      <p:sp>
        <p:nvSpPr>
          <p:cNvPr id="9" name="Text 7"/>
          <p:cNvSpPr/>
          <p:nvPr/>
        </p:nvSpPr>
        <p:spPr>
          <a:xfrm>
            <a:off x="10584815" y="5888502"/>
            <a:ext cx="2082165" cy="2082165"/>
          </a:xfrm>
          <a:prstGeom prst="rect">
            <a:avLst/>
          </a:prstGeom>
          <a:noFill/>
          <a:ln/>
        </p:spPr>
        <p:txBody>
          <a:bodyPr wrap="square" lIns="45720" tIns="91440" rIns="91440" bIns="45720" rtlCol="0" anchor="ctr"/>
          <a:lstStyle/>
          <a:p>
            <a:pPr>
              <a:lnSpc>
                <a:spcPct val="100000"/>
              </a:lnSpc>
            </a:pPr>
            <a:endParaRPr lang="en-US" sz="1600" dirty="0"/>
          </a:p>
        </p:txBody>
      </p:sp>
      <p:sp>
        <p:nvSpPr>
          <p:cNvPr id="10" name="Text 8"/>
          <p:cNvSpPr/>
          <p:nvPr/>
        </p:nvSpPr>
        <p:spPr>
          <a:xfrm>
            <a:off x="2942702" y="3868507"/>
            <a:ext cx="6653306" cy="960815"/>
          </a:xfrm>
          <a:prstGeom prst="rect">
            <a:avLst/>
          </a:prstGeom>
          <a:noFill/>
          <a:ln/>
        </p:spPr>
        <p:txBody>
          <a:bodyPr wrap="square" lIns="91440" tIns="45720" rIns="91440" bIns="45720" rtlCol="0" anchor="t"/>
          <a:lstStyle/>
          <a:p>
            <a:pPr algn="ctr">
              <a:lnSpc>
                <a:spcPct val="100000"/>
              </a:lnSpc>
            </a:pPr>
            <a:r>
              <a:rPr lang="en-US" sz="3600" dirty="0">
                <a:solidFill>
                  <a:srgbClr val="63BCCA"/>
                </a:solidFill>
                <a:latin typeface="MiSans" pitchFamily="34" charset="0"/>
                <a:ea typeface="MiSans" pitchFamily="34" charset="-122"/>
                <a:cs typeface="MiSans" pitchFamily="34" charset="-120"/>
              </a:rPr>
              <a:t>Industry Fit</a:t>
            </a:r>
            <a:endParaRPr lang="en-US" sz="1600" dirty="0"/>
          </a:p>
        </p:txBody>
      </p:sp>
      <p:sp>
        <p:nvSpPr>
          <p:cNvPr id="11" name="Shape 9"/>
          <p:cNvSpPr/>
          <p:nvPr/>
        </p:nvSpPr>
        <p:spPr>
          <a:xfrm>
            <a:off x="5361668" y="1594675"/>
            <a:ext cx="1815374" cy="1815374"/>
          </a:xfrm>
          <a:prstGeom prst="ellipse">
            <a:avLst/>
          </a:prstGeom>
          <a:gradFill flip="none" rotWithShape="1">
            <a:gsLst>
              <a:gs pos="0">
                <a:srgbClr val="90D0DF"/>
              </a:gs>
              <a:gs pos="12000">
                <a:srgbClr val="90D0DF"/>
              </a:gs>
              <a:gs pos="100000">
                <a:srgbClr val="F6F8FD">
                  <a:alpha val="0"/>
                </a:srgbClr>
              </a:gs>
            </a:gsLst>
            <a:lin ang="5400000" scaled="1"/>
          </a:gradFill>
          <a:ln/>
        </p:spPr>
      </p:sp>
      <p:sp>
        <p:nvSpPr>
          <p:cNvPr id="12" name="Text 10"/>
          <p:cNvSpPr/>
          <p:nvPr/>
        </p:nvSpPr>
        <p:spPr>
          <a:xfrm>
            <a:off x="5361668" y="1594675"/>
            <a:ext cx="1815374" cy="1815374"/>
          </a:xfrm>
          <a:prstGeom prst="rect">
            <a:avLst/>
          </a:prstGeom>
          <a:noFill/>
          <a:ln/>
        </p:spPr>
        <p:txBody>
          <a:bodyPr wrap="square" lIns="45720" tIns="91440" rIns="91440" bIns="45720" rtlCol="0" anchor="ctr"/>
          <a:lstStyle/>
          <a:p>
            <a:pPr algn="ctr">
              <a:lnSpc>
                <a:spcPct val="100000"/>
              </a:lnSpc>
            </a:pPr>
            <a:r>
              <a:rPr lang="en-US" sz="6600" dirty="0">
                <a:solidFill>
                  <a:srgbClr val="FFFFFF"/>
                </a:solidFill>
                <a:latin typeface="MiSans" pitchFamily="34" charset="0"/>
                <a:ea typeface="MiSans" pitchFamily="34" charset="-122"/>
                <a:cs typeface="MiSans" pitchFamily="34" charset="-120"/>
              </a:rPr>
              <a:t>04</a:t>
            </a:r>
            <a:endParaRPr lang="en-US" sz="1600" dirty="0"/>
          </a:p>
        </p:txBody>
      </p:sp>
      <p:sp>
        <p:nvSpPr>
          <p:cNvPr id="13" name="Shape 11"/>
          <p:cNvSpPr/>
          <p:nvPr/>
        </p:nvSpPr>
        <p:spPr>
          <a:xfrm>
            <a:off x="8693785" y="-474789"/>
            <a:ext cx="2069465" cy="2069465"/>
          </a:xfrm>
          <a:prstGeom prst="ellipse">
            <a:avLst/>
          </a:prstGeom>
          <a:gradFill flip="none" rotWithShape="1">
            <a:gsLst>
              <a:gs pos="0">
                <a:srgbClr val="F6F8FD">
                  <a:alpha val="0"/>
                </a:srgbClr>
              </a:gs>
              <a:gs pos="100000">
                <a:srgbClr val="90D0DF">
                  <a:alpha val="34000"/>
                </a:srgbClr>
              </a:gs>
            </a:gsLst>
            <a:lin ang="5400000" scaled="1"/>
          </a:gradFill>
          <a:ln/>
        </p:spPr>
      </p:sp>
      <p:sp>
        <p:nvSpPr>
          <p:cNvPr id="14" name="Text 12"/>
          <p:cNvSpPr/>
          <p:nvPr/>
        </p:nvSpPr>
        <p:spPr>
          <a:xfrm>
            <a:off x="8693785" y="-47478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2628900" y="1578610"/>
            <a:ext cx="5962650" cy="5962650"/>
          </a:xfrm>
          <a:prstGeom prst="donut">
            <a:avLst/>
          </a:prstGeom>
          <a:gradFill flip="none" rotWithShape="1">
            <a:gsLst>
              <a:gs pos="0">
                <a:srgbClr val="CEE9F1"/>
              </a:gs>
              <a:gs pos="12000">
                <a:srgbClr val="CEE9F1"/>
              </a:gs>
              <a:gs pos="100000">
                <a:srgbClr val="F6F8FD">
                  <a:alpha val="0"/>
                </a:srgbClr>
              </a:gs>
            </a:gsLst>
            <a:lin ang="5400000" scaled="1"/>
          </a:gradFill>
          <a:ln/>
        </p:spPr>
      </p:sp>
      <p:sp>
        <p:nvSpPr>
          <p:cNvPr id="3" name="Text 1"/>
          <p:cNvSpPr/>
          <p:nvPr/>
        </p:nvSpPr>
        <p:spPr>
          <a:xfrm>
            <a:off x="-2628900" y="1578610"/>
            <a:ext cx="5962650" cy="5962650"/>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a:off x="1336675" y="6062345"/>
            <a:ext cx="1478915" cy="1478915"/>
          </a:xfrm>
          <a:prstGeom prst="ellipse">
            <a:avLst/>
          </a:prstGeom>
          <a:gradFill flip="none" rotWithShape="1">
            <a:gsLst>
              <a:gs pos="0">
                <a:srgbClr val="CEE9F1"/>
              </a:gs>
              <a:gs pos="12000">
                <a:srgbClr val="CEE9F1"/>
              </a:gs>
              <a:gs pos="100000">
                <a:srgbClr val="F6F8FD">
                  <a:alpha val="0"/>
                </a:srgbClr>
              </a:gs>
            </a:gsLst>
            <a:lin ang="5400000" scaled="1"/>
          </a:gradFill>
          <a:ln/>
        </p:spPr>
      </p:sp>
      <p:sp>
        <p:nvSpPr>
          <p:cNvPr id="5" name="Text 3"/>
          <p:cNvSpPr/>
          <p:nvPr/>
        </p:nvSpPr>
        <p:spPr>
          <a:xfrm>
            <a:off x="1336675" y="6062345"/>
            <a:ext cx="1478915" cy="1478915"/>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9130665" y="-893445"/>
            <a:ext cx="4990465" cy="4990465"/>
          </a:xfrm>
          <a:prstGeom prst="ellipse">
            <a:avLst/>
          </a:prstGeom>
          <a:gradFill flip="none" rotWithShape="1">
            <a:gsLst>
              <a:gs pos="0">
                <a:srgbClr val="90D0DF"/>
              </a:gs>
              <a:gs pos="12000">
                <a:srgbClr val="90D0DF"/>
              </a:gs>
              <a:gs pos="100000">
                <a:srgbClr val="F6F8FD">
                  <a:alpha val="0"/>
                </a:srgbClr>
              </a:gs>
            </a:gsLst>
            <a:lin ang="5400000" scaled="1"/>
          </a:gradFill>
          <a:ln/>
        </p:spPr>
      </p:sp>
      <p:sp>
        <p:nvSpPr>
          <p:cNvPr id="7" name="Text 5"/>
          <p:cNvSpPr/>
          <p:nvPr/>
        </p:nvSpPr>
        <p:spPr>
          <a:xfrm>
            <a:off x="9130665" y="-893445"/>
            <a:ext cx="4990465" cy="4990465"/>
          </a:xfrm>
          <a:prstGeom prst="rect">
            <a:avLst/>
          </a:prstGeom>
          <a:noFill/>
          <a:ln/>
        </p:spPr>
        <p:txBody>
          <a:bodyPr wrap="square" lIns="45720" tIns="91440" rIns="91440" bIns="45720" rtlCol="0" anchor="ctr"/>
          <a:lstStyle/>
          <a:p>
            <a:pPr>
              <a:lnSpc>
                <a:spcPct val="100000"/>
              </a:lnSpc>
            </a:pPr>
            <a:endParaRPr lang="en-US" sz="1600" dirty="0"/>
          </a:p>
        </p:txBody>
      </p:sp>
      <p:sp>
        <p:nvSpPr>
          <p:cNvPr id="8" name="Text 6"/>
          <p:cNvSpPr/>
          <p:nvPr/>
        </p:nvSpPr>
        <p:spPr>
          <a:xfrm>
            <a:off x="3633470" y="5574665"/>
            <a:ext cx="9527540" cy="276225"/>
          </a:xfrm>
          <a:prstGeom prst="rect">
            <a:avLst/>
          </a:prstGeom>
          <a:noFill/>
          <a:ln/>
        </p:spPr>
        <p:txBody>
          <a:bodyPr wrap="square" lIns="91440" tIns="45720" rIns="91440" bIns="45720" rtlCol="0" anchor="t">
            <a:spAutoFit/>
          </a:bodyPr>
          <a:lstStyle/>
          <a:p>
            <a:pPr>
              <a:lnSpc>
                <a:spcPct val="100000"/>
              </a:lnSpc>
            </a:pPr>
            <a:r>
              <a:rPr lang="en-US" sz="1800" dirty="0">
                <a:solidFill>
                  <a:srgbClr val="FFFFFF"/>
                </a:solidFill>
                <a:latin typeface="MiSans" pitchFamily="34" charset="0"/>
                <a:ea typeface="MiSans" pitchFamily="34" charset="-122"/>
                <a:cs typeface="MiSans" pitchFamily="34" charset="-120"/>
              </a:rPr>
              <a:t>汇报人：xxx   汇报时间：x年x月x日</a:t>
            </a:r>
            <a:endParaRPr lang="en-US" sz="1600" dirty="0"/>
          </a:p>
        </p:txBody>
      </p:sp>
      <p:sp>
        <p:nvSpPr>
          <p:cNvPr id="9" name="Shape 7"/>
          <p:cNvSpPr/>
          <p:nvPr/>
        </p:nvSpPr>
        <p:spPr>
          <a:xfrm>
            <a:off x="10584815" y="5872480"/>
            <a:ext cx="2082165" cy="2082165"/>
          </a:xfrm>
          <a:prstGeom prst="blockArc">
            <a:avLst/>
          </a:prstGeom>
          <a:gradFill flip="none" rotWithShape="1">
            <a:gsLst>
              <a:gs pos="0">
                <a:srgbClr val="CEE9F1"/>
              </a:gs>
              <a:gs pos="100000">
                <a:srgbClr val="F6F8FD">
                  <a:alpha val="0"/>
                </a:srgbClr>
              </a:gs>
            </a:gsLst>
            <a:lin ang="5400000" scaled="1"/>
          </a:gradFill>
          <a:ln/>
        </p:spPr>
      </p:sp>
      <p:sp>
        <p:nvSpPr>
          <p:cNvPr id="10" name="Text 8"/>
          <p:cNvSpPr/>
          <p:nvPr/>
        </p:nvSpPr>
        <p:spPr>
          <a:xfrm>
            <a:off x="10584815" y="5872480"/>
            <a:ext cx="2082165" cy="2082165"/>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1746250" y="1547813"/>
            <a:ext cx="8953500" cy="4396422"/>
          </a:xfrm>
          <a:prstGeom prst="roundRect">
            <a:avLst/>
          </a:prstGeom>
          <a:solidFill>
            <a:srgbClr val="E4F3F7"/>
          </a:solidFill>
          <a:ln/>
        </p:spPr>
      </p:sp>
      <p:sp>
        <p:nvSpPr>
          <p:cNvPr id="12" name="Text 10"/>
          <p:cNvSpPr/>
          <p:nvPr/>
        </p:nvSpPr>
        <p:spPr>
          <a:xfrm>
            <a:off x="1746250" y="1547813"/>
            <a:ext cx="8953500" cy="4396422"/>
          </a:xfrm>
          <a:prstGeom prst="rect">
            <a:avLst/>
          </a:prstGeom>
          <a:noFill/>
          <a:ln/>
        </p:spPr>
        <p:txBody>
          <a:bodyPr wrap="square" lIns="45720" tIns="91440" rIns="91440" bIns="45720" rtlCol="0" anchor="ctr"/>
          <a:lstStyle/>
          <a:p>
            <a:pPr>
              <a:lnSpc>
                <a:spcPct val="100000"/>
              </a:lnSpc>
            </a:pPr>
            <a:endParaRPr lang="en-US" sz="1600" dirty="0"/>
          </a:p>
        </p:txBody>
      </p:sp>
      <p:sp>
        <p:nvSpPr>
          <p:cNvPr id="13" name="Text 11"/>
          <p:cNvSpPr/>
          <p:nvPr/>
        </p:nvSpPr>
        <p:spPr>
          <a:xfrm>
            <a:off x="678815" y="679291"/>
            <a:ext cx="10418445" cy="438150"/>
          </a:xfrm>
          <a:prstGeom prst="rect">
            <a:avLst/>
          </a:prstGeom>
          <a:noFill/>
          <a:ln/>
        </p:spPr>
        <p:txBody>
          <a:bodyPr wrap="square" lIns="91440" tIns="45720" rIns="91440" bIns="45720" rtlCol="0" anchor="t">
            <a:spAutoFit/>
          </a:bodyPr>
          <a:lstStyle/>
          <a:p>
            <a:pPr>
              <a:lnSpc>
                <a:spcPct val="100000"/>
              </a:lnSpc>
            </a:pPr>
            <a:r>
              <a:rPr lang="en-US" sz="2800" dirty="0">
                <a:solidFill>
                  <a:srgbClr val="63BCCA"/>
                </a:solidFill>
                <a:latin typeface="MiSans" pitchFamily="34" charset="0"/>
                <a:ea typeface="MiSans" pitchFamily="34" charset="-122"/>
                <a:cs typeface="MiSans" pitchFamily="34" charset="-120"/>
              </a:rPr>
              <a:t>Verticals from Mart to Salon</a:t>
            </a:r>
            <a:endParaRPr lang="en-US" sz="1600" dirty="0"/>
          </a:p>
        </p:txBody>
      </p:sp>
      <p:sp>
        <p:nvSpPr>
          <p:cNvPr id="14" name="Text 12"/>
          <p:cNvSpPr/>
          <p:nvPr/>
        </p:nvSpPr>
        <p:spPr>
          <a:xfrm>
            <a:off x="2504440" y="2282666"/>
            <a:ext cx="10418445" cy="368300"/>
          </a:xfrm>
          <a:prstGeom prst="rect">
            <a:avLst/>
          </a:prstGeom>
          <a:noFill/>
          <a:ln/>
        </p:spPr>
        <p:txBody>
          <a:bodyPr wrap="square" lIns="91440" tIns="45720" rIns="91440" bIns="45720" rtlCol="0" anchor="t">
            <a:spAutoFit/>
          </a:bodyPr>
          <a:lstStyle/>
          <a:p>
            <a:pPr>
              <a:lnSpc>
                <a:spcPct val="100000"/>
              </a:lnSpc>
            </a:pPr>
            <a:r>
              <a:rPr lang="en-US" sz="2400" dirty="0">
                <a:solidFill>
                  <a:srgbClr val="63BCCA"/>
                </a:solidFill>
                <a:latin typeface="MiSans" pitchFamily="34" charset="0"/>
                <a:ea typeface="MiSans" pitchFamily="34" charset="-122"/>
                <a:cs typeface="MiSans" pitchFamily="34" charset="-120"/>
              </a:rPr>
              <a:t>Diverse Retail Verticals</a:t>
            </a:r>
            <a:endParaRPr lang="en-US" sz="1600" dirty="0"/>
          </a:p>
        </p:txBody>
      </p:sp>
      <p:sp>
        <p:nvSpPr>
          <p:cNvPr id="15" name="Text 13"/>
          <p:cNvSpPr/>
          <p:nvPr/>
        </p:nvSpPr>
        <p:spPr>
          <a:xfrm>
            <a:off x="2504440" y="3037840"/>
            <a:ext cx="7354570" cy="2326640"/>
          </a:xfrm>
          <a:prstGeom prst="rect">
            <a:avLst/>
          </a:prstGeom>
          <a:noFill/>
          <a:ln/>
        </p:spPr>
        <p:txBody>
          <a:bodyPr wrap="square" lIns="91440" tIns="45720" rIns="91440" bIns="45720" rtlCol="0" anchor="t"/>
          <a:lstStyle/>
          <a:p>
            <a:pPr>
              <a:lnSpc>
                <a:spcPct val="200000"/>
              </a:lnSpc>
            </a:pPr>
            <a:r>
              <a:rPr lang="en-US" sz="1800" dirty="0">
                <a:solidFill>
                  <a:srgbClr val="63BCCA"/>
                </a:solidFill>
                <a:latin typeface="MiSans" pitchFamily="34" charset="0"/>
                <a:ea typeface="MiSans" pitchFamily="34" charset="-122"/>
                <a:cs typeface="MiSans" pitchFamily="34" charset="-120"/>
              </a:rPr>
              <a:t>RetailDesk POS is versatile and can be adapted to various retail verticals, from supermarkets and malls to beauty parlors and salons. It streamlines billing, manages inventory, and integrates appointments, making it a comprehensive solution for diverse businesses.</a:t>
            </a:r>
            <a:endParaRPr lang="en-US" sz="16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2628900" y="1594632"/>
            <a:ext cx="5962650" cy="5962650"/>
          </a:xfrm>
          <a:prstGeom prst="donut">
            <a:avLst/>
          </a:prstGeom>
          <a:gradFill flip="none" rotWithShape="1">
            <a:gsLst>
              <a:gs pos="0">
                <a:srgbClr val="F6F8FD">
                  <a:alpha val="0"/>
                </a:srgbClr>
              </a:gs>
              <a:gs pos="100000">
                <a:srgbClr val="90D0DF"/>
              </a:gs>
            </a:gsLst>
            <a:lin ang="5400000" scaled="1"/>
          </a:gradFill>
          <a:ln/>
        </p:spPr>
      </p:sp>
      <p:sp>
        <p:nvSpPr>
          <p:cNvPr id="3" name="Text 1"/>
          <p:cNvSpPr/>
          <p:nvPr/>
        </p:nvSpPr>
        <p:spPr>
          <a:xfrm>
            <a:off x="-2628900" y="1594632"/>
            <a:ext cx="5962650" cy="5962650"/>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17160000">
            <a:off x="1818005" y="6063762"/>
            <a:ext cx="1478915" cy="1478915"/>
          </a:xfrm>
          <a:prstGeom prst="ellipse">
            <a:avLst/>
          </a:prstGeom>
          <a:gradFill flip="none" rotWithShape="1">
            <a:gsLst>
              <a:gs pos="0">
                <a:srgbClr val="F6F8FD">
                  <a:alpha val="0"/>
                </a:srgbClr>
              </a:gs>
              <a:gs pos="100000">
                <a:srgbClr val="90D0DF"/>
              </a:gs>
            </a:gsLst>
            <a:lin ang="5400000" scaled="1"/>
          </a:gradFill>
          <a:ln/>
        </p:spPr>
      </p:sp>
      <p:sp>
        <p:nvSpPr>
          <p:cNvPr id="5" name="Text 3"/>
          <p:cNvSpPr/>
          <p:nvPr/>
        </p:nvSpPr>
        <p:spPr>
          <a:xfrm rot="17160000">
            <a:off x="1818005" y="6063762"/>
            <a:ext cx="1478915" cy="1478915"/>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9130626" y="-877423"/>
            <a:ext cx="4990465" cy="4990465"/>
          </a:xfrm>
          <a:prstGeom prst="ellipse">
            <a:avLst/>
          </a:prstGeom>
          <a:gradFill flip="none" rotWithShape="1">
            <a:gsLst>
              <a:gs pos="0">
                <a:srgbClr val="F6F8FD">
                  <a:alpha val="0"/>
                </a:srgbClr>
              </a:gs>
              <a:gs pos="100000">
                <a:srgbClr val="90D0DF"/>
              </a:gs>
            </a:gsLst>
            <a:lin ang="5400000" scaled="1"/>
          </a:gradFill>
          <a:ln/>
        </p:spPr>
      </p:sp>
      <p:sp>
        <p:nvSpPr>
          <p:cNvPr id="7" name="Text 5"/>
          <p:cNvSpPr/>
          <p:nvPr/>
        </p:nvSpPr>
        <p:spPr>
          <a:xfrm>
            <a:off x="9130626" y="-877423"/>
            <a:ext cx="4990465" cy="4990465"/>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0584815" y="5888502"/>
            <a:ext cx="2082165" cy="2082165"/>
          </a:xfrm>
          <a:prstGeom prst="blockArc">
            <a:avLst/>
          </a:prstGeom>
          <a:gradFill flip="none" rotWithShape="1">
            <a:gsLst>
              <a:gs pos="0">
                <a:srgbClr val="90D0DF"/>
              </a:gs>
              <a:gs pos="4000">
                <a:srgbClr val="90D0DF"/>
              </a:gs>
              <a:gs pos="100000">
                <a:srgbClr val="F6F8FD">
                  <a:alpha val="0"/>
                </a:srgbClr>
              </a:gs>
            </a:gsLst>
            <a:lin ang="5400000" scaled="1"/>
          </a:gradFill>
          <a:ln/>
        </p:spPr>
      </p:sp>
      <p:sp>
        <p:nvSpPr>
          <p:cNvPr id="9" name="Text 7"/>
          <p:cNvSpPr/>
          <p:nvPr/>
        </p:nvSpPr>
        <p:spPr>
          <a:xfrm>
            <a:off x="10584815" y="5888502"/>
            <a:ext cx="2082165" cy="2082165"/>
          </a:xfrm>
          <a:prstGeom prst="rect">
            <a:avLst/>
          </a:prstGeom>
          <a:noFill/>
          <a:ln/>
        </p:spPr>
        <p:txBody>
          <a:bodyPr wrap="square" lIns="45720" tIns="91440" rIns="91440" bIns="45720" rtlCol="0" anchor="ctr"/>
          <a:lstStyle/>
          <a:p>
            <a:pPr>
              <a:lnSpc>
                <a:spcPct val="100000"/>
              </a:lnSpc>
            </a:pPr>
            <a:endParaRPr lang="en-US" sz="1600" dirty="0"/>
          </a:p>
        </p:txBody>
      </p:sp>
      <p:sp>
        <p:nvSpPr>
          <p:cNvPr id="10" name="Text 8"/>
          <p:cNvSpPr/>
          <p:nvPr/>
        </p:nvSpPr>
        <p:spPr>
          <a:xfrm>
            <a:off x="2942702" y="3868507"/>
            <a:ext cx="6653306" cy="960815"/>
          </a:xfrm>
          <a:prstGeom prst="rect">
            <a:avLst/>
          </a:prstGeom>
          <a:noFill/>
          <a:ln/>
        </p:spPr>
        <p:txBody>
          <a:bodyPr wrap="square" lIns="91440" tIns="45720" rIns="91440" bIns="45720" rtlCol="0" anchor="t"/>
          <a:lstStyle/>
          <a:p>
            <a:pPr algn="ctr">
              <a:lnSpc>
                <a:spcPct val="100000"/>
              </a:lnSpc>
            </a:pPr>
            <a:r>
              <a:rPr lang="en-US" sz="3600" dirty="0">
                <a:solidFill>
                  <a:srgbClr val="63BCCA"/>
                </a:solidFill>
                <a:latin typeface="MiSans" pitchFamily="34" charset="0"/>
                <a:ea typeface="MiSans" pitchFamily="34" charset="-122"/>
                <a:cs typeface="MiSans" pitchFamily="34" charset="-120"/>
              </a:rPr>
              <a:t>Fresh Updates</a:t>
            </a:r>
            <a:endParaRPr lang="en-US" sz="1600" dirty="0"/>
          </a:p>
        </p:txBody>
      </p:sp>
      <p:sp>
        <p:nvSpPr>
          <p:cNvPr id="11" name="Shape 9"/>
          <p:cNvSpPr/>
          <p:nvPr/>
        </p:nvSpPr>
        <p:spPr>
          <a:xfrm>
            <a:off x="5361668" y="1594675"/>
            <a:ext cx="1815374" cy="1815374"/>
          </a:xfrm>
          <a:prstGeom prst="ellipse">
            <a:avLst/>
          </a:prstGeom>
          <a:gradFill flip="none" rotWithShape="1">
            <a:gsLst>
              <a:gs pos="0">
                <a:srgbClr val="90D0DF"/>
              </a:gs>
              <a:gs pos="12000">
                <a:srgbClr val="90D0DF"/>
              </a:gs>
              <a:gs pos="100000">
                <a:srgbClr val="F6F8FD">
                  <a:alpha val="0"/>
                </a:srgbClr>
              </a:gs>
            </a:gsLst>
            <a:lin ang="5400000" scaled="1"/>
          </a:gradFill>
          <a:ln/>
        </p:spPr>
      </p:sp>
      <p:sp>
        <p:nvSpPr>
          <p:cNvPr id="12" name="Text 10"/>
          <p:cNvSpPr/>
          <p:nvPr/>
        </p:nvSpPr>
        <p:spPr>
          <a:xfrm>
            <a:off x="5361668" y="1594675"/>
            <a:ext cx="1815374" cy="1815374"/>
          </a:xfrm>
          <a:prstGeom prst="rect">
            <a:avLst/>
          </a:prstGeom>
          <a:noFill/>
          <a:ln/>
        </p:spPr>
        <p:txBody>
          <a:bodyPr wrap="square" lIns="45720" tIns="91440" rIns="91440" bIns="45720" rtlCol="0" anchor="ctr"/>
          <a:lstStyle/>
          <a:p>
            <a:pPr algn="ctr">
              <a:lnSpc>
                <a:spcPct val="100000"/>
              </a:lnSpc>
            </a:pPr>
            <a:r>
              <a:rPr lang="en-US" sz="6600" dirty="0">
                <a:solidFill>
                  <a:srgbClr val="FFFFFF"/>
                </a:solidFill>
                <a:latin typeface="MiSans" pitchFamily="34" charset="0"/>
                <a:ea typeface="MiSans" pitchFamily="34" charset="-122"/>
                <a:cs typeface="MiSans" pitchFamily="34" charset="-120"/>
              </a:rPr>
              <a:t>05</a:t>
            </a:r>
            <a:endParaRPr lang="en-US" sz="1600" dirty="0"/>
          </a:p>
        </p:txBody>
      </p:sp>
      <p:sp>
        <p:nvSpPr>
          <p:cNvPr id="13" name="Shape 11"/>
          <p:cNvSpPr/>
          <p:nvPr/>
        </p:nvSpPr>
        <p:spPr>
          <a:xfrm>
            <a:off x="8693785" y="-474789"/>
            <a:ext cx="2069465" cy="2069465"/>
          </a:xfrm>
          <a:prstGeom prst="ellipse">
            <a:avLst/>
          </a:prstGeom>
          <a:gradFill flip="none" rotWithShape="1">
            <a:gsLst>
              <a:gs pos="0">
                <a:srgbClr val="F6F8FD">
                  <a:alpha val="0"/>
                </a:srgbClr>
              </a:gs>
              <a:gs pos="100000">
                <a:srgbClr val="90D0DF">
                  <a:alpha val="34000"/>
                </a:srgbClr>
              </a:gs>
            </a:gsLst>
            <a:lin ang="5400000" scaled="1"/>
          </a:gradFill>
          <a:ln/>
        </p:spPr>
      </p:sp>
      <p:sp>
        <p:nvSpPr>
          <p:cNvPr id="14" name="Text 12"/>
          <p:cNvSpPr/>
          <p:nvPr/>
        </p:nvSpPr>
        <p:spPr>
          <a:xfrm>
            <a:off x="8693785" y="-47478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38695" y="3823454"/>
            <a:ext cx="12230695" cy="2276475"/>
          </a:xfrm>
          <a:prstGeom prst="rect">
            <a:avLst/>
          </a:prstGeom>
          <a:gradFill flip="none" rotWithShape="1">
            <a:gsLst>
              <a:gs pos="0">
                <a:srgbClr val="66BECB"/>
              </a:gs>
              <a:gs pos="45000">
                <a:srgbClr val="66BECB"/>
              </a:gs>
              <a:gs pos="100000">
                <a:srgbClr val="E4F3F7"/>
              </a:gs>
            </a:gsLst>
            <a:lin ang="5400000" scaled="1"/>
          </a:gradFill>
          <a:ln/>
        </p:spPr>
      </p:sp>
      <p:sp>
        <p:nvSpPr>
          <p:cNvPr id="3" name="Text 1"/>
          <p:cNvSpPr/>
          <p:nvPr/>
        </p:nvSpPr>
        <p:spPr>
          <a:xfrm>
            <a:off x="-38695" y="3823454"/>
            <a:ext cx="12230695" cy="227647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9420000">
            <a:off x="-586085" y="-788784"/>
            <a:ext cx="1892602" cy="1816441"/>
          </a:xfrm>
          <a:prstGeom prst="blockArc">
            <a:avLst/>
          </a:prstGeom>
          <a:solidFill>
            <a:srgbClr val="D2EFF8"/>
          </a:solidFill>
          <a:ln/>
        </p:spPr>
      </p:sp>
      <p:sp>
        <p:nvSpPr>
          <p:cNvPr id="5" name="Text 3"/>
          <p:cNvSpPr/>
          <p:nvPr/>
        </p:nvSpPr>
        <p:spPr>
          <a:xfrm rot="9420000">
            <a:off x="-586085" y="-788784"/>
            <a:ext cx="1892602" cy="1816441"/>
          </a:xfrm>
          <a:prstGeom prst="rect">
            <a:avLst/>
          </a:prstGeom>
          <a:noFill/>
          <a:ln/>
        </p:spPr>
        <p:txBody>
          <a:bodyPr wrap="square" lIns="45720" tIns="91440" rIns="91440" bIns="45720" rtlCol="0" anchor="ctr"/>
          <a:lstStyle/>
          <a:p>
            <a:pPr>
              <a:lnSpc>
                <a:spcPct val="100000"/>
              </a:lnSpc>
            </a:pPr>
            <a:endParaRPr lang="en-US" sz="1600" dirty="0"/>
          </a:p>
        </p:txBody>
      </p:sp>
      <p:sp>
        <p:nvSpPr>
          <p:cNvPr id="6" name="Text 4"/>
          <p:cNvSpPr/>
          <p:nvPr/>
        </p:nvSpPr>
        <p:spPr>
          <a:xfrm>
            <a:off x="1357516" y="973855"/>
            <a:ext cx="10418445" cy="368300"/>
          </a:xfrm>
          <a:prstGeom prst="rect">
            <a:avLst/>
          </a:prstGeom>
          <a:noFill/>
          <a:ln/>
        </p:spPr>
        <p:txBody>
          <a:bodyPr wrap="square" lIns="91440" tIns="45720" rIns="91440" bIns="45720" rtlCol="0" anchor="t">
            <a:spAutoFit/>
          </a:bodyPr>
          <a:lstStyle/>
          <a:p>
            <a:pPr>
              <a:lnSpc>
                <a:spcPct val="100000"/>
              </a:lnSpc>
            </a:pPr>
            <a:r>
              <a:rPr lang="en-US" sz="2400" dirty="0">
                <a:solidFill>
                  <a:srgbClr val="63BCCA"/>
                </a:solidFill>
                <a:latin typeface="MiSans" pitchFamily="34" charset="0"/>
                <a:ea typeface="MiSans" pitchFamily="34" charset="-122"/>
                <a:cs typeface="MiSans" pitchFamily="34" charset="-120"/>
              </a:rPr>
              <a:t>Starter Free Support Expanded</a:t>
            </a:r>
            <a:endParaRPr lang="en-US" sz="1600" dirty="0"/>
          </a:p>
        </p:txBody>
      </p:sp>
      <p:sp>
        <p:nvSpPr>
          <p:cNvPr id="7" name="Shape 5"/>
          <p:cNvSpPr/>
          <p:nvPr/>
        </p:nvSpPr>
        <p:spPr>
          <a:xfrm>
            <a:off x="10122535" y="-634619"/>
            <a:ext cx="2069465" cy="2069465"/>
          </a:xfrm>
          <a:prstGeom prst="ellipse">
            <a:avLst/>
          </a:prstGeom>
          <a:gradFill flip="none" rotWithShape="1">
            <a:gsLst>
              <a:gs pos="0">
                <a:srgbClr val="A5D9E1"/>
              </a:gs>
              <a:gs pos="100000">
                <a:srgbClr val="E4F3F7"/>
              </a:gs>
            </a:gsLst>
            <a:lin ang="5400000" scaled="1"/>
          </a:gradFill>
          <a:ln/>
        </p:spPr>
      </p:sp>
      <p:sp>
        <p:nvSpPr>
          <p:cNvPr id="8" name="Text 6"/>
          <p:cNvSpPr/>
          <p:nvPr/>
        </p:nvSpPr>
        <p:spPr>
          <a:xfrm>
            <a:off x="10122535" y="-63461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a:off x="863806" y="1866900"/>
            <a:ext cx="3311525" cy="4233545"/>
          </a:xfrm>
          <a:prstGeom prst="rect">
            <a:avLst/>
          </a:prstGeom>
          <a:solidFill>
            <a:srgbClr val="FFFFFF"/>
          </a:solidFill>
          <a:ln/>
        </p:spPr>
      </p:sp>
      <p:sp>
        <p:nvSpPr>
          <p:cNvPr id="10" name="Text 8"/>
          <p:cNvSpPr/>
          <p:nvPr/>
        </p:nvSpPr>
        <p:spPr>
          <a:xfrm>
            <a:off x="863806" y="1866900"/>
            <a:ext cx="3311525" cy="4233545"/>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8012684" y="1866710"/>
            <a:ext cx="3311525" cy="4233545"/>
          </a:xfrm>
          <a:prstGeom prst="rect">
            <a:avLst/>
          </a:prstGeom>
          <a:solidFill>
            <a:srgbClr val="FFFFFF"/>
          </a:solidFill>
          <a:ln/>
        </p:spPr>
      </p:sp>
      <p:sp>
        <p:nvSpPr>
          <p:cNvPr id="12" name="Text 10"/>
          <p:cNvSpPr/>
          <p:nvPr/>
        </p:nvSpPr>
        <p:spPr>
          <a:xfrm>
            <a:off x="8012684" y="1866710"/>
            <a:ext cx="3311525" cy="4233545"/>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1"/>
          <p:cNvSpPr/>
          <p:nvPr/>
        </p:nvSpPr>
        <p:spPr>
          <a:xfrm>
            <a:off x="4434459" y="1866710"/>
            <a:ext cx="3311525" cy="4233545"/>
          </a:xfrm>
          <a:prstGeom prst="rect">
            <a:avLst/>
          </a:prstGeom>
          <a:solidFill>
            <a:srgbClr val="FFFFFF"/>
          </a:solidFill>
          <a:ln/>
        </p:spPr>
      </p:sp>
      <p:sp>
        <p:nvSpPr>
          <p:cNvPr id="14" name="Text 12"/>
          <p:cNvSpPr/>
          <p:nvPr/>
        </p:nvSpPr>
        <p:spPr>
          <a:xfrm>
            <a:off x="4434459" y="1866710"/>
            <a:ext cx="3311525" cy="4233545"/>
          </a:xfrm>
          <a:prstGeom prst="rect">
            <a:avLst/>
          </a:prstGeom>
          <a:noFill/>
          <a:ln/>
        </p:spPr>
        <p:txBody>
          <a:bodyPr wrap="square" lIns="45720" tIns="91440" rIns="91440" bIns="45720" rtlCol="0" anchor="ctr"/>
          <a:lstStyle/>
          <a:p>
            <a:pPr>
              <a:lnSpc>
                <a:spcPct val="100000"/>
              </a:lnSpc>
            </a:pPr>
            <a:endParaRPr lang="en-US" sz="1600" dirty="0"/>
          </a:p>
        </p:txBody>
      </p:sp>
      <p:sp>
        <p:nvSpPr>
          <p:cNvPr id="15" name="Shape 13"/>
          <p:cNvSpPr/>
          <p:nvPr/>
        </p:nvSpPr>
        <p:spPr>
          <a:xfrm>
            <a:off x="863746" y="805524"/>
            <a:ext cx="493778" cy="519721"/>
          </a:xfrm>
          <a:prstGeom prst="rect">
            <a:avLst/>
          </a:prstGeom>
          <a:gradFill flip="none" rotWithShape="1">
            <a:gsLst>
              <a:gs pos="0">
                <a:srgbClr val="66BECB"/>
              </a:gs>
              <a:gs pos="100000">
                <a:srgbClr val="E4F3F7"/>
              </a:gs>
            </a:gsLst>
            <a:lin ang="5400000" scaled="1"/>
          </a:gradFill>
          <a:ln/>
        </p:spPr>
      </p:sp>
      <p:sp>
        <p:nvSpPr>
          <p:cNvPr id="16" name="Text 14"/>
          <p:cNvSpPr/>
          <p:nvPr/>
        </p:nvSpPr>
        <p:spPr>
          <a:xfrm>
            <a:off x="863746" y="805524"/>
            <a:ext cx="493778" cy="519721"/>
          </a:xfrm>
          <a:prstGeom prst="rect">
            <a:avLst/>
          </a:prstGeom>
          <a:noFill/>
          <a:ln/>
        </p:spPr>
        <p:txBody>
          <a:bodyPr wrap="square" lIns="45720" tIns="91440" rIns="91440" bIns="45720" rtlCol="0" anchor="ctr"/>
          <a:lstStyle/>
          <a:p>
            <a:pPr>
              <a:lnSpc>
                <a:spcPct val="100000"/>
              </a:lnSpc>
            </a:pPr>
            <a:endParaRPr lang="en-US" sz="1600" dirty="0"/>
          </a:p>
        </p:txBody>
      </p:sp>
      <p:sp>
        <p:nvSpPr>
          <p:cNvPr id="17" name="Shape 15"/>
          <p:cNvSpPr/>
          <p:nvPr/>
        </p:nvSpPr>
        <p:spPr>
          <a:xfrm>
            <a:off x="1071230" y="655199"/>
            <a:ext cx="384825" cy="384825"/>
          </a:xfrm>
          <a:prstGeom prst="ellipse">
            <a:avLst/>
          </a:prstGeom>
          <a:gradFill flip="none" rotWithShape="1">
            <a:gsLst>
              <a:gs pos="0">
                <a:srgbClr val="66BECB"/>
              </a:gs>
              <a:gs pos="100000">
                <a:srgbClr val="E4F3F7"/>
              </a:gs>
            </a:gsLst>
            <a:lin ang="5400000" scaled="1"/>
          </a:gradFill>
          <a:ln/>
        </p:spPr>
      </p:sp>
      <p:sp>
        <p:nvSpPr>
          <p:cNvPr id="18" name="Text 16"/>
          <p:cNvSpPr/>
          <p:nvPr/>
        </p:nvSpPr>
        <p:spPr>
          <a:xfrm>
            <a:off x="1071230" y="655199"/>
            <a:ext cx="384825" cy="384825"/>
          </a:xfrm>
          <a:prstGeom prst="rect">
            <a:avLst/>
          </a:prstGeom>
          <a:noFill/>
          <a:ln/>
        </p:spPr>
        <p:txBody>
          <a:bodyPr wrap="square" lIns="45720" tIns="91440" rIns="91440" bIns="45720" rtlCol="0" anchor="ctr"/>
          <a:lstStyle/>
          <a:p>
            <a:pPr>
              <a:lnSpc>
                <a:spcPct val="100000"/>
              </a:lnSpc>
            </a:pPr>
            <a:endParaRPr lang="en-US" sz="1600" dirty="0"/>
          </a:p>
        </p:txBody>
      </p:sp>
      <p:pic>
        <p:nvPicPr>
          <p:cNvPr id="19" name="Image 0" descr="https://kimi-img.moonshot.cn/pub/slides/slides_tmpl/image/25-09-28-15:21:23-d3ce3sos8jdo4os5dc10.jpg"/>
          <p:cNvPicPr>
            <a:picLocks noChangeAspect="1"/>
          </p:cNvPicPr>
          <p:nvPr/>
        </p:nvPicPr>
        <p:blipFill>
          <a:blip r:embed="rId3"/>
          <a:stretch>
            <a:fillRect/>
          </a:stretch>
        </p:blipFill>
        <p:spPr>
          <a:xfrm>
            <a:off x="8012430" y="2060575"/>
            <a:ext cx="3281045" cy="1762760"/>
          </a:xfrm>
          <a:prstGeom prst="rect">
            <a:avLst/>
          </a:prstGeom>
        </p:spPr>
      </p:pic>
      <p:pic>
        <p:nvPicPr>
          <p:cNvPr id="20" name="Image 1" descr="https://kimi-img.moonshot.cn/pub/slides/slides_tmpl/image/25-09-28-15:21:35-d3ce3vos8jdo4os5dc3g.jpg"/>
          <p:cNvPicPr>
            <a:picLocks noChangeAspect="1"/>
          </p:cNvPicPr>
          <p:nvPr/>
        </p:nvPicPr>
        <p:blipFill>
          <a:blip r:embed="rId4"/>
          <a:stretch>
            <a:fillRect/>
          </a:stretch>
        </p:blipFill>
        <p:spPr>
          <a:xfrm>
            <a:off x="859790" y="2062480"/>
            <a:ext cx="3311525" cy="1760855"/>
          </a:xfrm>
          <a:prstGeom prst="rect">
            <a:avLst/>
          </a:prstGeom>
        </p:spPr>
      </p:pic>
      <p:pic>
        <p:nvPicPr>
          <p:cNvPr id="21" name="Image 2" descr="https://kimi-img.moonshot.cn/pub/slides/slides_tmpl/image/25-09-28-15:21:24-d3ce3t0s8jdo4os5dc20.jpg"/>
          <p:cNvPicPr>
            <a:picLocks noChangeAspect="1"/>
          </p:cNvPicPr>
          <p:nvPr/>
        </p:nvPicPr>
        <p:blipFill>
          <a:blip r:embed="rId5"/>
          <a:stretch>
            <a:fillRect/>
          </a:stretch>
        </p:blipFill>
        <p:spPr>
          <a:xfrm>
            <a:off x="4436110" y="2060575"/>
            <a:ext cx="3311525" cy="1762760"/>
          </a:xfrm>
          <a:prstGeom prst="rect">
            <a:avLst/>
          </a:prstGeom>
        </p:spPr>
      </p:pic>
      <p:sp>
        <p:nvSpPr>
          <p:cNvPr id="22" name="Text 17"/>
          <p:cNvSpPr/>
          <p:nvPr/>
        </p:nvSpPr>
        <p:spPr>
          <a:xfrm>
            <a:off x="962231" y="3923030"/>
            <a:ext cx="2992120" cy="339090"/>
          </a:xfrm>
          <a:prstGeom prst="rect">
            <a:avLst/>
          </a:prstGeom>
          <a:noFill/>
          <a:ln/>
        </p:spPr>
        <p:txBody>
          <a:bodyPr wrap="square" lIns="91440" tIns="45720" rIns="91440" bIns="45720" rtlCol="0" anchor="t"/>
          <a:lstStyle/>
          <a:p>
            <a:pPr>
              <a:lnSpc>
                <a:spcPct val="100000"/>
              </a:lnSpc>
            </a:pPr>
            <a:r>
              <a:rPr lang="en-US" sz="1600" dirty="0">
                <a:solidFill>
                  <a:srgbClr val="63BCCA"/>
                </a:solidFill>
                <a:latin typeface="MiSans" pitchFamily="34" charset="0"/>
                <a:ea typeface="MiSans" pitchFamily="34" charset="-122"/>
                <a:cs typeface="MiSans" pitchFamily="34" charset="-120"/>
              </a:rPr>
              <a:t>Free Initial Support</a:t>
            </a:r>
            <a:endParaRPr lang="en-US" sz="1600" dirty="0"/>
          </a:p>
        </p:txBody>
      </p:sp>
      <p:sp>
        <p:nvSpPr>
          <p:cNvPr id="23" name="Text 18"/>
          <p:cNvSpPr/>
          <p:nvPr/>
        </p:nvSpPr>
        <p:spPr>
          <a:xfrm>
            <a:off x="962231" y="4310380"/>
            <a:ext cx="3087370" cy="1718945"/>
          </a:xfrm>
          <a:prstGeom prst="rect">
            <a:avLst/>
          </a:prstGeom>
          <a:noFill/>
          <a:ln/>
        </p:spPr>
        <p:txBody>
          <a:bodyPr wrap="square" lIns="91440" tIns="45720" rIns="91440" bIns="45720" rtlCol="0" anchor="t"/>
          <a:lstStyle/>
          <a:p>
            <a:pPr>
              <a:lnSpc>
                <a:spcPct val="100000"/>
              </a:lnSpc>
            </a:pPr>
            <a:r>
              <a:rPr lang="en-US" sz="1400" dirty="0">
                <a:solidFill>
                  <a:srgbClr val="404040"/>
                </a:solidFill>
                <a:latin typeface="MiSans" pitchFamily="34" charset="0"/>
                <a:ea typeface="MiSans" pitchFamily="34" charset="-122"/>
                <a:cs typeface="MiSans" pitchFamily="34" charset="-120"/>
              </a:rPr>
              <a:t>The free starter version of RetailDesk POS now includes initial support, helping new users get started smoothly. This support ensures that businesses can leverage the system effectively from the beginning.</a:t>
            </a:r>
            <a:endParaRPr lang="en-US" sz="1600" dirty="0"/>
          </a:p>
        </p:txBody>
      </p:sp>
      <p:sp>
        <p:nvSpPr>
          <p:cNvPr id="24" name="Text 19"/>
          <p:cNvSpPr/>
          <p:nvPr/>
        </p:nvSpPr>
        <p:spPr>
          <a:xfrm>
            <a:off x="4532884" y="3922840"/>
            <a:ext cx="2992120" cy="339090"/>
          </a:xfrm>
          <a:prstGeom prst="rect">
            <a:avLst/>
          </a:prstGeom>
          <a:noFill/>
          <a:ln/>
        </p:spPr>
        <p:txBody>
          <a:bodyPr wrap="square" lIns="91440" tIns="45720" rIns="91440" bIns="45720" rtlCol="0" anchor="t"/>
          <a:lstStyle/>
          <a:p>
            <a:pPr>
              <a:lnSpc>
                <a:spcPct val="100000"/>
              </a:lnSpc>
            </a:pPr>
            <a:r>
              <a:rPr lang="en-US" sz="1600" dirty="0">
                <a:solidFill>
                  <a:srgbClr val="63BCCA"/>
                </a:solidFill>
                <a:latin typeface="MiSans" pitchFamily="34" charset="0"/>
                <a:ea typeface="MiSans" pitchFamily="34" charset="-122"/>
                <a:cs typeface="MiSans" pitchFamily="34" charset="-120"/>
              </a:rPr>
              <a:t>Expanded Industry Coverage</a:t>
            </a:r>
            <a:endParaRPr lang="en-US" sz="1600" dirty="0"/>
          </a:p>
        </p:txBody>
      </p:sp>
      <p:sp>
        <p:nvSpPr>
          <p:cNvPr id="25" name="Text 20"/>
          <p:cNvSpPr/>
          <p:nvPr/>
        </p:nvSpPr>
        <p:spPr>
          <a:xfrm>
            <a:off x="4532884" y="4310190"/>
            <a:ext cx="3087370" cy="1718945"/>
          </a:xfrm>
          <a:prstGeom prst="rect">
            <a:avLst/>
          </a:prstGeom>
          <a:noFill/>
          <a:ln/>
        </p:spPr>
        <p:txBody>
          <a:bodyPr wrap="square" lIns="91440" tIns="45720" rIns="91440" bIns="45720" rtlCol="0" anchor="t"/>
          <a:lstStyle/>
          <a:p>
            <a:pPr>
              <a:lnSpc>
                <a:spcPct val="100000"/>
              </a:lnSpc>
            </a:pPr>
            <a:r>
              <a:rPr lang="en-US" sz="1400" dirty="0">
                <a:solidFill>
                  <a:srgbClr val="404040"/>
                </a:solidFill>
                <a:latin typeface="MiSans" pitchFamily="34" charset="0"/>
                <a:ea typeface="MiSans" pitchFamily="34" charset="-122"/>
                <a:cs typeface="MiSans" pitchFamily="34" charset="-120"/>
              </a:rPr>
              <a:t>RetailDesk POS has expanded its reach to multiple retail verticals, providing tailored solutions for different industries. This expansion ensures that a wide range of businesses can benefit from the system.</a:t>
            </a:r>
            <a:endParaRPr lang="en-US" sz="1600" dirty="0"/>
          </a:p>
        </p:txBody>
      </p:sp>
      <p:sp>
        <p:nvSpPr>
          <p:cNvPr id="26" name="Text 21"/>
          <p:cNvSpPr/>
          <p:nvPr/>
        </p:nvSpPr>
        <p:spPr>
          <a:xfrm>
            <a:off x="8111109" y="3922840"/>
            <a:ext cx="2992120" cy="339090"/>
          </a:xfrm>
          <a:prstGeom prst="rect">
            <a:avLst/>
          </a:prstGeom>
          <a:noFill/>
          <a:ln/>
        </p:spPr>
        <p:txBody>
          <a:bodyPr wrap="square" lIns="91440" tIns="45720" rIns="91440" bIns="45720" rtlCol="0" anchor="t"/>
          <a:lstStyle/>
          <a:p>
            <a:pPr>
              <a:lnSpc>
                <a:spcPct val="100000"/>
              </a:lnSpc>
            </a:pPr>
            <a:r>
              <a:rPr lang="en-US" sz="1600" dirty="0">
                <a:solidFill>
                  <a:srgbClr val="63BCCA"/>
                </a:solidFill>
                <a:latin typeface="MiSans" pitchFamily="34" charset="0"/>
                <a:ea typeface="MiSans" pitchFamily="34" charset="-122"/>
                <a:cs typeface="MiSans" pitchFamily="34" charset="-120"/>
              </a:rPr>
              <a:t>Comprehensive Resources</a:t>
            </a:r>
            <a:endParaRPr lang="en-US" sz="1600" dirty="0"/>
          </a:p>
        </p:txBody>
      </p:sp>
      <p:sp>
        <p:nvSpPr>
          <p:cNvPr id="27" name="Text 22"/>
          <p:cNvSpPr/>
          <p:nvPr/>
        </p:nvSpPr>
        <p:spPr>
          <a:xfrm>
            <a:off x="8111109" y="4310190"/>
            <a:ext cx="3087370" cy="1718945"/>
          </a:xfrm>
          <a:prstGeom prst="rect">
            <a:avLst/>
          </a:prstGeom>
          <a:noFill/>
          <a:ln/>
        </p:spPr>
        <p:txBody>
          <a:bodyPr wrap="square" lIns="91440" tIns="45720" rIns="91440" bIns="45720" rtlCol="0" anchor="t"/>
          <a:lstStyle/>
          <a:p>
            <a:pPr>
              <a:lnSpc>
                <a:spcPct val="100000"/>
              </a:lnSpc>
            </a:pPr>
            <a:r>
              <a:rPr lang="en-US" sz="1400" dirty="0">
                <a:solidFill>
                  <a:srgbClr val="404040"/>
                </a:solidFill>
                <a:latin typeface="MiSans" pitchFamily="34" charset="0"/>
                <a:ea typeface="MiSans" pitchFamily="34" charset="-122"/>
                <a:cs typeface="MiSans" pitchFamily="34" charset="-120"/>
              </a:rPr>
              <a:t>Users have access to detailed pricing information, downloadable resources, and remote training. These resources make it easier for businesses to adopt and implement the system effectively.</a:t>
            </a:r>
            <a:endParaRPr lang="en-US" sz="1600"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2628900" y="1594632"/>
            <a:ext cx="5962650" cy="5962650"/>
          </a:xfrm>
          <a:prstGeom prst="donut">
            <a:avLst/>
          </a:prstGeom>
          <a:gradFill flip="none" rotWithShape="1">
            <a:gsLst>
              <a:gs pos="0">
                <a:srgbClr val="F6F8FD">
                  <a:alpha val="0"/>
                </a:srgbClr>
              </a:gs>
              <a:gs pos="100000">
                <a:srgbClr val="90D0DF"/>
              </a:gs>
            </a:gsLst>
            <a:lin ang="5400000" scaled="1"/>
          </a:gradFill>
          <a:ln/>
        </p:spPr>
      </p:sp>
      <p:sp>
        <p:nvSpPr>
          <p:cNvPr id="3" name="Text 1"/>
          <p:cNvSpPr/>
          <p:nvPr/>
        </p:nvSpPr>
        <p:spPr>
          <a:xfrm>
            <a:off x="-2628900" y="1594632"/>
            <a:ext cx="5962650" cy="5962650"/>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17160000">
            <a:off x="1818005" y="6063762"/>
            <a:ext cx="1478915" cy="1478915"/>
          </a:xfrm>
          <a:prstGeom prst="ellipse">
            <a:avLst/>
          </a:prstGeom>
          <a:gradFill flip="none" rotWithShape="1">
            <a:gsLst>
              <a:gs pos="0">
                <a:srgbClr val="F6F8FD">
                  <a:alpha val="0"/>
                </a:srgbClr>
              </a:gs>
              <a:gs pos="100000">
                <a:srgbClr val="90D0DF"/>
              </a:gs>
            </a:gsLst>
            <a:lin ang="5400000" scaled="1"/>
          </a:gradFill>
          <a:ln/>
        </p:spPr>
      </p:sp>
      <p:sp>
        <p:nvSpPr>
          <p:cNvPr id="5" name="Text 3"/>
          <p:cNvSpPr/>
          <p:nvPr/>
        </p:nvSpPr>
        <p:spPr>
          <a:xfrm rot="17160000">
            <a:off x="1818005" y="6063762"/>
            <a:ext cx="1478915" cy="1478915"/>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9130626" y="-877423"/>
            <a:ext cx="4990465" cy="4990465"/>
          </a:xfrm>
          <a:prstGeom prst="ellipse">
            <a:avLst/>
          </a:prstGeom>
          <a:gradFill flip="none" rotWithShape="1">
            <a:gsLst>
              <a:gs pos="0">
                <a:srgbClr val="F6F8FD">
                  <a:alpha val="0"/>
                </a:srgbClr>
              </a:gs>
              <a:gs pos="100000">
                <a:srgbClr val="90D0DF"/>
              </a:gs>
            </a:gsLst>
            <a:lin ang="5400000" scaled="1"/>
          </a:gradFill>
          <a:ln/>
        </p:spPr>
      </p:sp>
      <p:sp>
        <p:nvSpPr>
          <p:cNvPr id="7" name="Text 5"/>
          <p:cNvSpPr/>
          <p:nvPr/>
        </p:nvSpPr>
        <p:spPr>
          <a:xfrm>
            <a:off x="9130626" y="-877423"/>
            <a:ext cx="4990465" cy="4990465"/>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0584815" y="5888502"/>
            <a:ext cx="2082165" cy="2082165"/>
          </a:xfrm>
          <a:prstGeom prst="blockArc">
            <a:avLst/>
          </a:prstGeom>
          <a:gradFill flip="none" rotWithShape="1">
            <a:gsLst>
              <a:gs pos="0">
                <a:srgbClr val="90D0DF"/>
              </a:gs>
              <a:gs pos="4000">
                <a:srgbClr val="90D0DF"/>
              </a:gs>
              <a:gs pos="100000">
                <a:srgbClr val="F6F8FD">
                  <a:alpha val="0"/>
                </a:srgbClr>
              </a:gs>
            </a:gsLst>
            <a:lin ang="5400000" scaled="1"/>
          </a:gradFill>
          <a:ln/>
        </p:spPr>
      </p:sp>
      <p:sp>
        <p:nvSpPr>
          <p:cNvPr id="9" name="Text 7"/>
          <p:cNvSpPr/>
          <p:nvPr/>
        </p:nvSpPr>
        <p:spPr>
          <a:xfrm>
            <a:off x="10584815" y="5888502"/>
            <a:ext cx="2082165" cy="2082165"/>
          </a:xfrm>
          <a:prstGeom prst="rect">
            <a:avLst/>
          </a:prstGeom>
          <a:noFill/>
          <a:ln/>
        </p:spPr>
        <p:txBody>
          <a:bodyPr wrap="square" lIns="45720" tIns="91440" rIns="91440" bIns="45720" rtlCol="0" anchor="ctr"/>
          <a:lstStyle/>
          <a:p>
            <a:pPr>
              <a:lnSpc>
                <a:spcPct val="100000"/>
              </a:lnSpc>
            </a:pPr>
            <a:endParaRPr lang="en-US" sz="1600" dirty="0"/>
          </a:p>
        </p:txBody>
      </p:sp>
      <p:sp>
        <p:nvSpPr>
          <p:cNvPr id="10" name="Text 8"/>
          <p:cNvSpPr/>
          <p:nvPr/>
        </p:nvSpPr>
        <p:spPr>
          <a:xfrm>
            <a:off x="2942702" y="3868507"/>
            <a:ext cx="6653306" cy="960815"/>
          </a:xfrm>
          <a:prstGeom prst="rect">
            <a:avLst/>
          </a:prstGeom>
          <a:noFill/>
          <a:ln/>
        </p:spPr>
        <p:txBody>
          <a:bodyPr wrap="square" lIns="91440" tIns="45720" rIns="91440" bIns="45720" rtlCol="0" anchor="t"/>
          <a:lstStyle/>
          <a:p>
            <a:pPr algn="ctr">
              <a:lnSpc>
                <a:spcPct val="100000"/>
              </a:lnSpc>
            </a:pPr>
            <a:r>
              <a:rPr lang="en-US" sz="3600" dirty="0">
                <a:solidFill>
                  <a:srgbClr val="63BCCA"/>
                </a:solidFill>
                <a:latin typeface="MiSans" pitchFamily="34" charset="0"/>
                <a:ea typeface="MiSans" pitchFamily="34" charset="-122"/>
                <a:cs typeface="MiSans" pitchFamily="34" charset="-120"/>
              </a:rPr>
              <a:t>Future Proof</a:t>
            </a:r>
            <a:endParaRPr lang="en-US" sz="1600" dirty="0"/>
          </a:p>
        </p:txBody>
      </p:sp>
      <p:sp>
        <p:nvSpPr>
          <p:cNvPr id="11" name="Shape 9"/>
          <p:cNvSpPr/>
          <p:nvPr/>
        </p:nvSpPr>
        <p:spPr>
          <a:xfrm>
            <a:off x="5361668" y="1594675"/>
            <a:ext cx="1815374" cy="1815374"/>
          </a:xfrm>
          <a:prstGeom prst="ellipse">
            <a:avLst/>
          </a:prstGeom>
          <a:gradFill flip="none" rotWithShape="1">
            <a:gsLst>
              <a:gs pos="0">
                <a:srgbClr val="90D0DF"/>
              </a:gs>
              <a:gs pos="12000">
                <a:srgbClr val="90D0DF"/>
              </a:gs>
              <a:gs pos="100000">
                <a:srgbClr val="F6F8FD">
                  <a:alpha val="0"/>
                </a:srgbClr>
              </a:gs>
            </a:gsLst>
            <a:lin ang="5400000" scaled="1"/>
          </a:gradFill>
          <a:ln/>
        </p:spPr>
      </p:sp>
      <p:sp>
        <p:nvSpPr>
          <p:cNvPr id="12" name="Text 10"/>
          <p:cNvSpPr/>
          <p:nvPr/>
        </p:nvSpPr>
        <p:spPr>
          <a:xfrm>
            <a:off x="5361668" y="1594675"/>
            <a:ext cx="1815374" cy="1815374"/>
          </a:xfrm>
          <a:prstGeom prst="rect">
            <a:avLst/>
          </a:prstGeom>
          <a:noFill/>
          <a:ln/>
        </p:spPr>
        <p:txBody>
          <a:bodyPr wrap="square" lIns="45720" tIns="91440" rIns="91440" bIns="45720" rtlCol="0" anchor="ctr"/>
          <a:lstStyle/>
          <a:p>
            <a:pPr algn="ctr">
              <a:lnSpc>
                <a:spcPct val="100000"/>
              </a:lnSpc>
            </a:pPr>
            <a:r>
              <a:rPr lang="en-US" sz="6600" dirty="0">
                <a:solidFill>
                  <a:srgbClr val="FFFFFF"/>
                </a:solidFill>
                <a:latin typeface="MiSans" pitchFamily="34" charset="0"/>
                <a:ea typeface="MiSans" pitchFamily="34" charset="-122"/>
                <a:cs typeface="MiSans" pitchFamily="34" charset="-120"/>
              </a:rPr>
              <a:t>06</a:t>
            </a:r>
            <a:endParaRPr lang="en-US" sz="1600" dirty="0"/>
          </a:p>
        </p:txBody>
      </p:sp>
      <p:sp>
        <p:nvSpPr>
          <p:cNvPr id="13" name="Shape 11"/>
          <p:cNvSpPr/>
          <p:nvPr/>
        </p:nvSpPr>
        <p:spPr>
          <a:xfrm>
            <a:off x="8693785" y="-474789"/>
            <a:ext cx="2069465" cy="2069465"/>
          </a:xfrm>
          <a:prstGeom prst="ellipse">
            <a:avLst/>
          </a:prstGeom>
          <a:gradFill flip="none" rotWithShape="1">
            <a:gsLst>
              <a:gs pos="0">
                <a:srgbClr val="F6F8FD">
                  <a:alpha val="0"/>
                </a:srgbClr>
              </a:gs>
              <a:gs pos="100000">
                <a:srgbClr val="90D0DF">
                  <a:alpha val="34000"/>
                </a:srgbClr>
              </a:gs>
            </a:gsLst>
            <a:lin ang="5400000" scaled="1"/>
          </a:gradFill>
          <a:ln/>
        </p:spPr>
      </p:sp>
      <p:sp>
        <p:nvSpPr>
          <p:cNvPr id="14" name="Text 12"/>
          <p:cNvSpPr/>
          <p:nvPr/>
        </p:nvSpPr>
        <p:spPr>
          <a:xfrm>
            <a:off x="8693785" y="-47478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220000">
            <a:off x="-893512" y="-1505182"/>
            <a:ext cx="6266741" cy="6266741"/>
          </a:xfrm>
          <a:prstGeom prst="ellipse">
            <a:avLst/>
          </a:prstGeom>
          <a:gradFill flip="none" rotWithShape="1">
            <a:gsLst>
              <a:gs pos="0">
                <a:srgbClr val="D2EFF8"/>
              </a:gs>
              <a:gs pos="100000">
                <a:srgbClr val="F6F8FD">
                  <a:alpha val="78000"/>
                </a:srgbClr>
              </a:gs>
            </a:gsLst>
            <a:lin ang="5400000" scaled="1"/>
          </a:gradFill>
          <a:ln/>
        </p:spPr>
      </p:sp>
      <p:sp>
        <p:nvSpPr>
          <p:cNvPr id="3" name="Text 1"/>
          <p:cNvSpPr/>
          <p:nvPr/>
        </p:nvSpPr>
        <p:spPr>
          <a:xfrm rot="5220000">
            <a:off x="-893512" y="-1505182"/>
            <a:ext cx="6266741" cy="6266741"/>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a:off x="7433566" y="3495450"/>
            <a:ext cx="3044596" cy="3044596"/>
          </a:xfrm>
          <a:prstGeom prst="ellipse">
            <a:avLst/>
          </a:prstGeom>
          <a:solidFill>
            <a:srgbClr val="000000">
              <a:alpha val="0"/>
            </a:srgbClr>
          </a:solidFill>
          <a:ln w="28575">
            <a:solidFill>
              <a:srgbClr val="11A9B8"/>
            </a:solidFill>
            <a:prstDash val="dash"/>
          </a:ln>
        </p:spPr>
      </p:sp>
      <p:sp>
        <p:nvSpPr>
          <p:cNvPr id="5" name="Text 3"/>
          <p:cNvSpPr/>
          <p:nvPr/>
        </p:nvSpPr>
        <p:spPr>
          <a:xfrm>
            <a:off x="7433566" y="3495450"/>
            <a:ext cx="3044596" cy="3044596"/>
          </a:xfrm>
          <a:prstGeom prst="rect">
            <a:avLst/>
          </a:prstGeom>
          <a:noFill/>
          <a:ln/>
        </p:spPr>
        <p:txBody>
          <a:bodyPr wrap="square" lIns="45720" tIns="91440" rIns="91440" bIns="45720" rtlCol="0" anchor="ctr"/>
          <a:lstStyle/>
          <a:p>
            <a:pPr>
              <a:lnSpc>
                <a:spcPct val="100000"/>
              </a:lnSpc>
            </a:pPr>
            <a:endParaRPr lang="en-US" sz="1600" dirty="0"/>
          </a:p>
        </p:txBody>
      </p:sp>
      <p:sp>
        <p:nvSpPr>
          <p:cNvPr id="6" name="Text 4"/>
          <p:cNvSpPr/>
          <p:nvPr/>
        </p:nvSpPr>
        <p:spPr>
          <a:xfrm>
            <a:off x="6104255" y="692785"/>
            <a:ext cx="5200650" cy="461010"/>
          </a:xfrm>
          <a:prstGeom prst="rect">
            <a:avLst/>
          </a:prstGeom>
          <a:noFill/>
          <a:ln/>
        </p:spPr>
        <p:txBody>
          <a:bodyPr wrap="square" lIns="91440" tIns="45720" rIns="91440" bIns="45720" rtlCol="0" anchor="t"/>
          <a:lstStyle/>
          <a:p>
            <a:pPr algn="r">
              <a:lnSpc>
                <a:spcPct val="100000"/>
              </a:lnSpc>
            </a:pPr>
            <a:r>
              <a:rPr lang="en-US" sz="2800" dirty="0">
                <a:solidFill>
                  <a:srgbClr val="63BCCA"/>
                </a:solidFill>
                <a:latin typeface="MiSans" pitchFamily="34" charset="0"/>
                <a:ea typeface="MiSans" pitchFamily="34" charset="-122"/>
                <a:cs typeface="MiSans" pitchFamily="34" charset="-120"/>
              </a:rPr>
              <a:t>Modern POS Ready to Grow</a:t>
            </a:r>
            <a:endParaRPr lang="en-US" sz="1600" dirty="0"/>
          </a:p>
        </p:txBody>
      </p:sp>
      <p:pic>
        <p:nvPicPr>
          <p:cNvPr id="7" name="Image 0" descr="https://kimi-img.moonshot.cn/pub/slides/slides_tmpl/image/25-09-28-15:21:25-d3ce3t8s8jdo4os5dc2g.png"/>
          <p:cNvPicPr>
            <a:picLocks noChangeAspect="1"/>
          </p:cNvPicPr>
          <p:nvPr/>
        </p:nvPicPr>
        <p:blipFill>
          <a:blip r:embed="rId3"/>
          <a:stretch>
            <a:fillRect/>
          </a:stretch>
        </p:blipFill>
        <p:spPr>
          <a:xfrm>
            <a:off x="582153" y="-878106"/>
            <a:ext cx="4791075" cy="4800600"/>
          </a:xfrm>
          <a:prstGeom prst="rect">
            <a:avLst/>
          </a:prstGeom>
        </p:spPr>
      </p:pic>
      <p:sp>
        <p:nvSpPr>
          <p:cNvPr id="8" name="Shape 5"/>
          <p:cNvSpPr/>
          <p:nvPr/>
        </p:nvSpPr>
        <p:spPr>
          <a:xfrm>
            <a:off x="5138629" y="748454"/>
            <a:ext cx="780987" cy="780987"/>
          </a:xfrm>
          <a:prstGeom prst="ellipse">
            <a:avLst/>
          </a:prstGeom>
          <a:gradFill flip="none" rotWithShape="1">
            <a:gsLst>
              <a:gs pos="0">
                <a:srgbClr val="72C3CF"/>
              </a:gs>
              <a:gs pos="100000">
                <a:srgbClr val="F6F8FD">
                  <a:alpha val="78000"/>
                </a:srgbClr>
              </a:gs>
            </a:gsLst>
            <a:lin ang="5400000" scaled="1"/>
          </a:gradFill>
          <a:ln/>
        </p:spPr>
      </p:sp>
      <p:sp>
        <p:nvSpPr>
          <p:cNvPr id="9" name="Text 6"/>
          <p:cNvSpPr/>
          <p:nvPr/>
        </p:nvSpPr>
        <p:spPr>
          <a:xfrm>
            <a:off x="5138629" y="748454"/>
            <a:ext cx="780987" cy="780987"/>
          </a:xfrm>
          <a:prstGeom prst="rect">
            <a:avLst/>
          </a:prstGeom>
          <a:noFill/>
          <a:ln/>
        </p:spPr>
        <p:txBody>
          <a:bodyPr wrap="square" lIns="45720" tIns="91440" rIns="91440" bIns="45720" rtlCol="0" anchor="ctr"/>
          <a:lstStyle/>
          <a:p>
            <a:pPr>
              <a:lnSpc>
                <a:spcPct val="100000"/>
              </a:lnSpc>
            </a:pPr>
            <a:endParaRPr lang="en-US" sz="1600" dirty="0"/>
          </a:p>
        </p:txBody>
      </p:sp>
      <p:pic>
        <p:nvPicPr>
          <p:cNvPr id="10" name="Image 1" descr="https://kimi-img.moonshot.cn/pub/slides/slides_tmpl/image/25-09-28-15:21:35-d3ce3vos8jdo4os5dc30.png"/>
          <p:cNvPicPr>
            <a:picLocks noChangeAspect="1"/>
          </p:cNvPicPr>
          <p:nvPr/>
        </p:nvPicPr>
        <p:blipFill>
          <a:blip r:embed="rId4"/>
          <a:stretch>
            <a:fillRect/>
          </a:stretch>
        </p:blipFill>
        <p:spPr>
          <a:xfrm>
            <a:off x="7567470" y="3626587"/>
            <a:ext cx="2776788" cy="2782308"/>
          </a:xfrm>
          <a:prstGeom prst="rect">
            <a:avLst/>
          </a:prstGeom>
        </p:spPr>
      </p:pic>
      <p:sp>
        <p:nvSpPr>
          <p:cNvPr id="11" name="Text 7"/>
          <p:cNvSpPr/>
          <p:nvPr/>
        </p:nvSpPr>
        <p:spPr>
          <a:xfrm>
            <a:off x="5919470" y="1508125"/>
            <a:ext cx="4373245" cy="339090"/>
          </a:xfrm>
          <a:prstGeom prst="rect">
            <a:avLst/>
          </a:prstGeom>
          <a:noFill/>
          <a:ln/>
        </p:spPr>
        <p:txBody>
          <a:bodyPr wrap="square" lIns="91440" tIns="45720" rIns="91440" bIns="45720" rtlCol="0" anchor="t"/>
          <a:lstStyle/>
          <a:p>
            <a:pPr>
              <a:lnSpc>
                <a:spcPct val="100000"/>
              </a:lnSpc>
            </a:pPr>
            <a:r>
              <a:rPr lang="en-US" sz="1800" dirty="0">
                <a:solidFill>
                  <a:srgbClr val="63BCCA"/>
                </a:solidFill>
                <a:latin typeface="MiSans" pitchFamily="34" charset="0"/>
                <a:ea typeface="MiSans" pitchFamily="34" charset="-122"/>
                <a:cs typeface="MiSans" pitchFamily="34" charset="-120"/>
              </a:rPr>
              <a:t>Offline Capability</a:t>
            </a:r>
            <a:endParaRPr lang="en-US" sz="1600" dirty="0"/>
          </a:p>
        </p:txBody>
      </p:sp>
      <p:sp>
        <p:nvSpPr>
          <p:cNvPr id="12" name="Text 8"/>
          <p:cNvSpPr/>
          <p:nvPr/>
        </p:nvSpPr>
        <p:spPr>
          <a:xfrm>
            <a:off x="5804535" y="1847215"/>
            <a:ext cx="6022340" cy="1620520"/>
          </a:xfrm>
          <a:prstGeom prst="rect">
            <a:avLst/>
          </a:prstGeom>
          <a:noFill/>
          <a:ln/>
        </p:spPr>
        <p:txBody>
          <a:bodyPr wrap="square" lIns="91440" tIns="45720" rIns="91440" bIns="45720" rtlCol="0" anchor="t"/>
          <a:lstStyle/>
          <a:p>
            <a:pPr>
              <a:lnSpc>
                <a:spcPct val="150000"/>
              </a:lnSpc>
            </a:pPr>
            <a:r>
              <a:rPr lang="en-US" sz="1600" dirty="0">
                <a:solidFill>
                  <a:srgbClr val="63BCCA"/>
                </a:solidFill>
                <a:latin typeface="MiSans" pitchFamily="34" charset="0"/>
                <a:ea typeface="MiSans" pitchFamily="34" charset="-122"/>
                <a:cs typeface="MiSans" pitchFamily="34" charset="-120"/>
              </a:rPr>
              <a:t>RetailDesk POS operates offline, ensuring that businesses can continue operations even without an internet connection. This feature is crucial for maintaining business continuity in diverse environments.</a:t>
            </a:r>
            <a:endParaRPr lang="en-US" sz="1600" dirty="0"/>
          </a:p>
        </p:txBody>
      </p:sp>
      <p:sp>
        <p:nvSpPr>
          <p:cNvPr id="13" name="Text 9"/>
          <p:cNvSpPr/>
          <p:nvPr/>
        </p:nvSpPr>
        <p:spPr>
          <a:xfrm>
            <a:off x="1656080" y="4478020"/>
            <a:ext cx="5502910" cy="461010"/>
          </a:xfrm>
          <a:prstGeom prst="rect">
            <a:avLst/>
          </a:prstGeom>
          <a:noFill/>
          <a:ln/>
        </p:spPr>
        <p:txBody>
          <a:bodyPr wrap="square" lIns="91440" tIns="45720" rIns="91440" bIns="45720" rtlCol="0" anchor="t"/>
          <a:lstStyle/>
          <a:p>
            <a:pPr algn="r">
              <a:lnSpc>
                <a:spcPct val="100000"/>
              </a:lnSpc>
            </a:pPr>
            <a:r>
              <a:rPr lang="en-US" sz="1800" dirty="0">
                <a:solidFill>
                  <a:srgbClr val="63BCCA"/>
                </a:solidFill>
                <a:latin typeface="MiSans" pitchFamily="34" charset="0"/>
                <a:ea typeface="MiSans" pitchFamily="34" charset="-122"/>
                <a:cs typeface="MiSans" pitchFamily="34" charset="-120"/>
              </a:rPr>
              <a:t>Scalable and Reliable</a:t>
            </a:r>
            <a:endParaRPr lang="en-US" sz="1600" dirty="0"/>
          </a:p>
        </p:txBody>
      </p:sp>
      <p:sp>
        <p:nvSpPr>
          <p:cNvPr id="14" name="Text 10"/>
          <p:cNvSpPr/>
          <p:nvPr/>
        </p:nvSpPr>
        <p:spPr>
          <a:xfrm>
            <a:off x="836295" y="4996180"/>
            <a:ext cx="6323330" cy="1620520"/>
          </a:xfrm>
          <a:prstGeom prst="rect">
            <a:avLst/>
          </a:prstGeom>
          <a:noFill/>
          <a:ln/>
        </p:spPr>
        <p:txBody>
          <a:bodyPr wrap="square" lIns="91440" tIns="45720" rIns="91440" bIns="45720" rtlCol="0" anchor="t"/>
          <a:lstStyle/>
          <a:p>
            <a:pPr>
              <a:lnSpc>
                <a:spcPct val="150000"/>
              </a:lnSpc>
            </a:pPr>
            <a:r>
              <a:rPr lang="en-US" sz="1600" dirty="0">
                <a:solidFill>
                  <a:srgbClr val="63BCCA"/>
                </a:solidFill>
                <a:latin typeface="MiSans" pitchFamily="34" charset="0"/>
                <a:ea typeface="MiSans" pitchFamily="34" charset="-122"/>
                <a:cs typeface="MiSans" pitchFamily="34" charset="-120"/>
              </a:rPr>
              <a:t>The system is designed to grow with businesses, offering scalable licensing and modular add-ons. Reliable backup and restore capabilities ensure data integrity and minimize downtime.</a:t>
            </a:r>
            <a:endParaRPr lang="en-US" sz="16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2628900" y="1594632"/>
            <a:ext cx="5962650" cy="5962650"/>
          </a:xfrm>
          <a:prstGeom prst="donut">
            <a:avLst/>
          </a:prstGeom>
          <a:gradFill flip="none" rotWithShape="1">
            <a:gsLst>
              <a:gs pos="0">
                <a:srgbClr val="F6F8FD">
                  <a:alpha val="0"/>
                </a:srgbClr>
              </a:gs>
              <a:gs pos="100000">
                <a:srgbClr val="90D0DF"/>
              </a:gs>
            </a:gsLst>
            <a:lin ang="5400000" scaled="1"/>
          </a:gradFill>
          <a:ln/>
        </p:spPr>
      </p:sp>
      <p:sp>
        <p:nvSpPr>
          <p:cNvPr id="3" name="Text 1"/>
          <p:cNvSpPr/>
          <p:nvPr/>
        </p:nvSpPr>
        <p:spPr>
          <a:xfrm>
            <a:off x="-2628900" y="1594632"/>
            <a:ext cx="5962650" cy="5962650"/>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17160000">
            <a:off x="1818005" y="6063762"/>
            <a:ext cx="1478915" cy="1478915"/>
          </a:xfrm>
          <a:prstGeom prst="ellipse">
            <a:avLst/>
          </a:prstGeom>
          <a:gradFill flip="none" rotWithShape="1">
            <a:gsLst>
              <a:gs pos="0">
                <a:srgbClr val="F6F8FD">
                  <a:alpha val="0"/>
                </a:srgbClr>
              </a:gs>
              <a:gs pos="100000">
                <a:srgbClr val="90D0DF"/>
              </a:gs>
            </a:gsLst>
            <a:lin ang="5400000" scaled="1"/>
          </a:gradFill>
          <a:ln/>
        </p:spPr>
      </p:sp>
      <p:sp>
        <p:nvSpPr>
          <p:cNvPr id="5" name="Text 3"/>
          <p:cNvSpPr/>
          <p:nvPr/>
        </p:nvSpPr>
        <p:spPr>
          <a:xfrm rot="17160000">
            <a:off x="1818005" y="6063762"/>
            <a:ext cx="1478915" cy="1478915"/>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9130626" y="-877423"/>
            <a:ext cx="4990465" cy="4990465"/>
          </a:xfrm>
          <a:prstGeom prst="ellipse">
            <a:avLst/>
          </a:prstGeom>
          <a:gradFill flip="none" rotWithShape="1">
            <a:gsLst>
              <a:gs pos="0">
                <a:srgbClr val="F6F8FD">
                  <a:alpha val="0"/>
                </a:srgbClr>
              </a:gs>
              <a:gs pos="100000">
                <a:srgbClr val="90D0DF"/>
              </a:gs>
            </a:gsLst>
            <a:lin ang="5400000" scaled="1"/>
          </a:gradFill>
          <a:ln/>
        </p:spPr>
      </p:sp>
      <p:sp>
        <p:nvSpPr>
          <p:cNvPr id="7" name="Text 5"/>
          <p:cNvSpPr/>
          <p:nvPr/>
        </p:nvSpPr>
        <p:spPr>
          <a:xfrm>
            <a:off x="9130626" y="-877423"/>
            <a:ext cx="4990465" cy="4990465"/>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0584815" y="5888502"/>
            <a:ext cx="2082165" cy="2082165"/>
          </a:xfrm>
          <a:prstGeom prst="blockArc">
            <a:avLst/>
          </a:prstGeom>
          <a:gradFill flip="none" rotWithShape="1">
            <a:gsLst>
              <a:gs pos="0">
                <a:srgbClr val="90D0DF"/>
              </a:gs>
              <a:gs pos="4000">
                <a:srgbClr val="90D0DF"/>
              </a:gs>
              <a:gs pos="100000">
                <a:srgbClr val="F6F8FD">
                  <a:alpha val="0"/>
                </a:srgbClr>
              </a:gs>
            </a:gsLst>
            <a:lin ang="5400000" scaled="1"/>
          </a:gradFill>
          <a:ln/>
        </p:spPr>
      </p:sp>
      <p:sp>
        <p:nvSpPr>
          <p:cNvPr id="9" name="Text 7"/>
          <p:cNvSpPr/>
          <p:nvPr/>
        </p:nvSpPr>
        <p:spPr>
          <a:xfrm>
            <a:off x="10584815" y="5888502"/>
            <a:ext cx="2082165" cy="2082165"/>
          </a:xfrm>
          <a:prstGeom prst="rect">
            <a:avLst/>
          </a:prstGeom>
          <a:noFill/>
          <a:ln/>
        </p:spPr>
        <p:txBody>
          <a:bodyPr wrap="square" lIns="45720" tIns="91440" rIns="91440" bIns="45720" rtlCol="0" anchor="ctr"/>
          <a:lstStyle/>
          <a:p>
            <a:pPr>
              <a:lnSpc>
                <a:spcPct val="100000"/>
              </a:lnSpc>
            </a:pPr>
            <a:endParaRPr lang="en-US" sz="1600" dirty="0"/>
          </a:p>
        </p:txBody>
      </p:sp>
      <p:sp>
        <p:nvSpPr>
          <p:cNvPr id="10" name="Text 8"/>
          <p:cNvSpPr/>
          <p:nvPr/>
        </p:nvSpPr>
        <p:spPr>
          <a:xfrm>
            <a:off x="2942702" y="3868507"/>
            <a:ext cx="6653306" cy="960815"/>
          </a:xfrm>
          <a:prstGeom prst="rect">
            <a:avLst/>
          </a:prstGeom>
          <a:noFill/>
          <a:ln/>
        </p:spPr>
        <p:txBody>
          <a:bodyPr wrap="square" lIns="91440" tIns="45720" rIns="91440" bIns="45720" rtlCol="0" anchor="t"/>
          <a:lstStyle/>
          <a:p>
            <a:pPr algn="ctr">
              <a:lnSpc>
                <a:spcPct val="100000"/>
              </a:lnSpc>
            </a:pPr>
            <a:r>
              <a:rPr lang="en-US" sz="3600" dirty="0">
                <a:solidFill>
                  <a:srgbClr val="63BCCA"/>
                </a:solidFill>
                <a:latin typeface="MiSans" pitchFamily="34" charset="0"/>
                <a:ea typeface="MiSans" pitchFamily="34" charset="-122"/>
                <a:cs typeface="MiSans" pitchFamily="34" charset="-120"/>
              </a:rPr>
              <a:t>Contact Profile</a:t>
            </a:r>
            <a:endParaRPr lang="en-US" sz="1600" dirty="0"/>
          </a:p>
        </p:txBody>
      </p:sp>
      <p:sp>
        <p:nvSpPr>
          <p:cNvPr id="11" name="Shape 9"/>
          <p:cNvSpPr/>
          <p:nvPr/>
        </p:nvSpPr>
        <p:spPr>
          <a:xfrm>
            <a:off x="5361668" y="1594675"/>
            <a:ext cx="1815374" cy="1815374"/>
          </a:xfrm>
          <a:prstGeom prst="ellipse">
            <a:avLst/>
          </a:prstGeom>
          <a:gradFill flip="none" rotWithShape="1">
            <a:gsLst>
              <a:gs pos="0">
                <a:srgbClr val="90D0DF"/>
              </a:gs>
              <a:gs pos="12000">
                <a:srgbClr val="90D0DF"/>
              </a:gs>
              <a:gs pos="100000">
                <a:srgbClr val="F6F8FD">
                  <a:alpha val="0"/>
                </a:srgbClr>
              </a:gs>
            </a:gsLst>
            <a:lin ang="5400000" scaled="1"/>
          </a:gradFill>
          <a:ln/>
        </p:spPr>
      </p:sp>
      <p:sp>
        <p:nvSpPr>
          <p:cNvPr id="12" name="Text 10"/>
          <p:cNvSpPr/>
          <p:nvPr/>
        </p:nvSpPr>
        <p:spPr>
          <a:xfrm>
            <a:off x="5361668" y="1594675"/>
            <a:ext cx="1815374" cy="1815374"/>
          </a:xfrm>
          <a:prstGeom prst="rect">
            <a:avLst/>
          </a:prstGeom>
          <a:noFill/>
          <a:ln/>
        </p:spPr>
        <p:txBody>
          <a:bodyPr wrap="square" lIns="45720" tIns="91440" rIns="91440" bIns="45720" rtlCol="0" anchor="ctr"/>
          <a:lstStyle/>
          <a:p>
            <a:pPr algn="ctr">
              <a:lnSpc>
                <a:spcPct val="100000"/>
              </a:lnSpc>
            </a:pPr>
            <a:r>
              <a:rPr lang="en-US" sz="6600" dirty="0">
                <a:solidFill>
                  <a:srgbClr val="FFFFFF"/>
                </a:solidFill>
                <a:latin typeface="MiSans" pitchFamily="34" charset="0"/>
                <a:ea typeface="MiSans" pitchFamily="34" charset="-122"/>
                <a:cs typeface="MiSans" pitchFamily="34" charset="-120"/>
              </a:rPr>
              <a:t>07</a:t>
            </a:r>
            <a:endParaRPr lang="en-US" sz="1600" dirty="0"/>
          </a:p>
        </p:txBody>
      </p:sp>
      <p:sp>
        <p:nvSpPr>
          <p:cNvPr id="13" name="Shape 11"/>
          <p:cNvSpPr/>
          <p:nvPr/>
        </p:nvSpPr>
        <p:spPr>
          <a:xfrm>
            <a:off x="8693785" y="-474789"/>
            <a:ext cx="2069465" cy="2069465"/>
          </a:xfrm>
          <a:prstGeom prst="ellipse">
            <a:avLst/>
          </a:prstGeom>
          <a:gradFill flip="none" rotWithShape="1">
            <a:gsLst>
              <a:gs pos="0">
                <a:srgbClr val="F6F8FD">
                  <a:alpha val="0"/>
                </a:srgbClr>
              </a:gs>
              <a:gs pos="100000">
                <a:srgbClr val="90D0DF">
                  <a:alpha val="34000"/>
                </a:srgbClr>
              </a:gs>
            </a:gsLst>
            <a:lin ang="5400000" scaled="1"/>
          </a:gradFill>
          <a:ln/>
        </p:spPr>
      </p:sp>
      <p:sp>
        <p:nvSpPr>
          <p:cNvPr id="14" name="Text 12"/>
          <p:cNvSpPr/>
          <p:nvPr/>
        </p:nvSpPr>
        <p:spPr>
          <a:xfrm>
            <a:off x="8693785" y="-47478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9420000">
            <a:off x="-586085" y="-788784"/>
            <a:ext cx="1892602" cy="1816441"/>
          </a:xfrm>
          <a:prstGeom prst="blockArc">
            <a:avLst/>
          </a:prstGeom>
          <a:gradFill flip="none" rotWithShape="1">
            <a:gsLst>
              <a:gs pos="0">
                <a:srgbClr val="A8EAE4">
                  <a:alpha val="42000"/>
                </a:srgbClr>
              </a:gs>
              <a:gs pos="100000">
                <a:srgbClr val="E4F3F7"/>
              </a:gs>
            </a:gsLst>
            <a:lin ang="5400000" scaled="1"/>
          </a:gradFill>
          <a:ln/>
        </p:spPr>
      </p:sp>
      <p:sp>
        <p:nvSpPr>
          <p:cNvPr id="3" name="Text 1"/>
          <p:cNvSpPr/>
          <p:nvPr/>
        </p:nvSpPr>
        <p:spPr>
          <a:xfrm rot="9420000">
            <a:off x="-586085" y="-788784"/>
            <a:ext cx="1892602" cy="1816441"/>
          </a:xfrm>
          <a:prstGeom prst="rect">
            <a:avLst/>
          </a:prstGeom>
          <a:noFill/>
          <a:ln/>
        </p:spPr>
        <p:txBody>
          <a:bodyPr wrap="square" lIns="45720" tIns="91440" rIns="91440" bIns="45720" rtlCol="0" anchor="ctr"/>
          <a:lstStyle/>
          <a:p>
            <a:pPr>
              <a:lnSpc>
                <a:spcPct val="100000"/>
              </a:lnSpc>
            </a:pPr>
            <a:endParaRPr lang="en-US" sz="1600" dirty="0"/>
          </a:p>
        </p:txBody>
      </p:sp>
      <p:sp>
        <p:nvSpPr>
          <p:cNvPr id="4" name="Text 2"/>
          <p:cNvSpPr/>
          <p:nvPr/>
        </p:nvSpPr>
        <p:spPr>
          <a:xfrm>
            <a:off x="1357516" y="973855"/>
            <a:ext cx="10418445" cy="368300"/>
          </a:xfrm>
          <a:prstGeom prst="rect">
            <a:avLst/>
          </a:prstGeom>
          <a:noFill/>
          <a:ln/>
        </p:spPr>
        <p:txBody>
          <a:bodyPr wrap="square" lIns="91440" tIns="45720" rIns="91440" bIns="45720" rtlCol="0" anchor="t">
            <a:spAutoFit/>
          </a:bodyPr>
          <a:lstStyle/>
          <a:p>
            <a:pPr>
              <a:lnSpc>
                <a:spcPct val="100000"/>
              </a:lnSpc>
            </a:pPr>
            <a:r>
              <a:rPr lang="en-US" sz="2400" dirty="0">
                <a:solidFill>
                  <a:srgbClr val="63BCCA"/>
                </a:solidFill>
                <a:latin typeface="MiSans" pitchFamily="34" charset="0"/>
                <a:ea typeface="MiSans" pitchFamily="34" charset="-122"/>
                <a:cs typeface="MiSans" pitchFamily="34" charset="-120"/>
              </a:rPr>
              <a:t>Reach Bonrix POS Experts</a:t>
            </a:r>
            <a:endParaRPr lang="en-US" sz="1600" dirty="0"/>
          </a:p>
        </p:txBody>
      </p:sp>
      <p:sp>
        <p:nvSpPr>
          <p:cNvPr id="5" name="Shape 3"/>
          <p:cNvSpPr/>
          <p:nvPr/>
        </p:nvSpPr>
        <p:spPr>
          <a:xfrm>
            <a:off x="863746" y="805524"/>
            <a:ext cx="493778" cy="519721"/>
          </a:xfrm>
          <a:prstGeom prst="rect">
            <a:avLst/>
          </a:prstGeom>
          <a:gradFill flip="none" rotWithShape="1">
            <a:gsLst>
              <a:gs pos="0">
                <a:srgbClr val="D2EFF8"/>
              </a:gs>
              <a:gs pos="86000">
                <a:srgbClr val="72C3CF"/>
              </a:gs>
              <a:gs pos="100000">
                <a:srgbClr val="72C3CF"/>
              </a:gs>
            </a:gsLst>
            <a:lin ang="5400000" scaled="1"/>
          </a:gradFill>
          <a:ln/>
        </p:spPr>
      </p:sp>
      <p:sp>
        <p:nvSpPr>
          <p:cNvPr id="6" name="Text 4"/>
          <p:cNvSpPr/>
          <p:nvPr/>
        </p:nvSpPr>
        <p:spPr>
          <a:xfrm>
            <a:off x="863746" y="805524"/>
            <a:ext cx="493778" cy="519721"/>
          </a:xfrm>
          <a:prstGeom prst="rect">
            <a:avLst/>
          </a:prstGeom>
          <a:noFill/>
          <a:ln/>
        </p:spPr>
        <p:txBody>
          <a:bodyPr wrap="square" lIns="45720" tIns="91440" rIns="91440" bIns="45720" rtlCol="0" anchor="ctr"/>
          <a:lstStyle/>
          <a:p>
            <a:pPr>
              <a:lnSpc>
                <a:spcPct val="100000"/>
              </a:lnSpc>
            </a:pPr>
            <a:endParaRPr lang="en-US" sz="1600" dirty="0"/>
          </a:p>
        </p:txBody>
      </p:sp>
      <p:sp>
        <p:nvSpPr>
          <p:cNvPr id="7" name="Shape 5"/>
          <p:cNvSpPr/>
          <p:nvPr/>
        </p:nvSpPr>
        <p:spPr>
          <a:xfrm>
            <a:off x="1071230" y="655199"/>
            <a:ext cx="384825" cy="384825"/>
          </a:xfrm>
          <a:prstGeom prst="ellipse">
            <a:avLst/>
          </a:prstGeom>
          <a:gradFill flip="none" rotWithShape="1">
            <a:gsLst>
              <a:gs pos="0">
                <a:srgbClr val="D2EFF8"/>
              </a:gs>
              <a:gs pos="86000">
                <a:srgbClr val="72C3CF"/>
              </a:gs>
              <a:gs pos="100000">
                <a:srgbClr val="72C3CF"/>
              </a:gs>
            </a:gsLst>
            <a:lin ang="5400000" scaled="1"/>
          </a:gradFill>
          <a:ln/>
        </p:spPr>
      </p:sp>
      <p:sp>
        <p:nvSpPr>
          <p:cNvPr id="8" name="Text 6"/>
          <p:cNvSpPr/>
          <p:nvPr/>
        </p:nvSpPr>
        <p:spPr>
          <a:xfrm>
            <a:off x="1071230" y="655199"/>
            <a:ext cx="384825" cy="384825"/>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rot="3300000">
            <a:off x="-729752" y="6112531"/>
            <a:ext cx="1559596" cy="1496836"/>
          </a:xfrm>
          <a:prstGeom prst="blockArc">
            <a:avLst/>
          </a:prstGeom>
          <a:gradFill flip="none" rotWithShape="1">
            <a:gsLst>
              <a:gs pos="0">
                <a:srgbClr val="D2EFF8"/>
              </a:gs>
              <a:gs pos="86000">
                <a:srgbClr val="72C3CF"/>
              </a:gs>
              <a:gs pos="100000">
                <a:srgbClr val="72C3CF"/>
              </a:gs>
            </a:gsLst>
            <a:lin ang="5400000" scaled="1"/>
          </a:gradFill>
          <a:ln/>
        </p:spPr>
      </p:sp>
      <p:sp>
        <p:nvSpPr>
          <p:cNvPr id="10" name="Text 8"/>
          <p:cNvSpPr/>
          <p:nvPr/>
        </p:nvSpPr>
        <p:spPr>
          <a:xfrm rot="3300000">
            <a:off x="-729752" y="6112531"/>
            <a:ext cx="1559596" cy="1496836"/>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10412976" y="6058852"/>
            <a:ext cx="980511" cy="980511"/>
          </a:xfrm>
          <a:prstGeom prst="ellipse">
            <a:avLst/>
          </a:prstGeom>
          <a:gradFill flip="none" rotWithShape="1">
            <a:gsLst>
              <a:gs pos="0">
                <a:srgbClr val="D2EFF8"/>
              </a:gs>
              <a:gs pos="86000">
                <a:srgbClr val="72C3CF"/>
              </a:gs>
              <a:gs pos="100000">
                <a:srgbClr val="72C3CF"/>
              </a:gs>
            </a:gsLst>
            <a:lin ang="5400000" scaled="1"/>
          </a:gradFill>
          <a:ln/>
        </p:spPr>
      </p:sp>
      <p:sp>
        <p:nvSpPr>
          <p:cNvPr id="12" name="Text 10"/>
          <p:cNvSpPr/>
          <p:nvPr/>
        </p:nvSpPr>
        <p:spPr>
          <a:xfrm>
            <a:off x="10412976" y="6058852"/>
            <a:ext cx="980511" cy="980511"/>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1"/>
          <p:cNvSpPr/>
          <p:nvPr/>
        </p:nvSpPr>
        <p:spPr>
          <a:xfrm>
            <a:off x="11027886" y="5452745"/>
            <a:ext cx="1624965" cy="1624965"/>
          </a:xfrm>
          <a:prstGeom prst="ellipse">
            <a:avLst/>
          </a:prstGeom>
          <a:gradFill flip="none" rotWithShape="1">
            <a:gsLst>
              <a:gs pos="0">
                <a:srgbClr val="A8EAE4">
                  <a:alpha val="42000"/>
                </a:srgbClr>
              </a:gs>
              <a:gs pos="100000">
                <a:srgbClr val="E4F3F7"/>
              </a:gs>
            </a:gsLst>
            <a:lin ang="5400000" scaled="1"/>
          </a:gradFill>
          <a:ln/>
        </p:spPr>
      </p:sp>
      <p:sp>
        <p:nvSpPr>
          <p:cNvPr id="14" name="Text 12"/>
          <p:cNvSpPr/>
          <p:nvPr/>
        </p:nvSpPr>
        <p:spPr>
          <a:xfrm>
            <a:off x="11027886" y="5452745"/>
            <a:ext cx="1624965" cy="1624965"/>
          </a:xfrm>
          <a:prstGeom prst="rect">
            <a:avLst/>
          </a:prstGeom>
          <a:noFill/>
          <a:ln/>
        </p:spPr>
        <p:txBody>
          <a:bodyPr wrap="square" lIns="45720" tIns="91440" rIns="91440" bIns="45720" rtlCol="0" anchor="ctr"/>
          <a:lstStyle/>
          <a:p>
            <a:pPr>
              <a:lnSpc>
                <a:spcPct val="100000"/>
              </a:lnSpc>
            </a:pPr>
            <a:endParaRPr lang="en-US" sz="1600" dirty="0"/>
          </a:p>
        </p:txBody>
      </p:sp>
      <p:sp>
        <p:nvSpPr>
          <p:cNvPr id="15" name="Shape 13"/>
          <p:cNvSpPr/>
          <p:nvPr/>
        </p:nvSpPr>
        <p:spPr>
          <a:xfrm>
            <a:off x="10122535" y="-634619"/>
            <a:ext cx="2069465" cy="2069465"/>
          </a:xfrm>
          <a:prstGeom prst="ellipse">
            <a:avLst/>
          </a:prstGeom>
          <a:gradFill flip="none" rotWithShape="1">
            <a:gsLst>
              <a:gs pos="0">
                <a:srgbClr val="A8EAE4">
                  <a:alpha val="42000"/>
                </a:srgbClr>
              </a:gs>
              <a:gs pos="100000">
                <a:srgbClr val="E4F3F7"/>
              </a:gs>
            </a:gsLst>
            <a:lin ang="5400000" scaled="1"/>
          </a:gradFill>
          <a:ln/>
        </p:spPr>
      </p:sp>
      <p:sp>
        <p:nvSpPr>
          <p:cNvPr id="16" name="Text 14"/>
          <p:cNvSpPr/>
          <p:nvPr/>
        </p:nvSpPr>
        <p:spPr>
          <a:xfrm>
            <a:off x="10122535" y="-63461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
        <p:nvSpPr>
          <p:cNvPr id="17" name="Shape 15"/>
          <p:cNvSpPr/>
          <p:nvPr/>
        </p:nvSpPr>
        <p:spPr>
          <a:xfrm>
            <a:off x="11457305" y="-549989"/>
            <a:ext cx="1478915" cy="1478915"/>
          </a:xfrm>
          <a:prstGeom prst="ellipse">
            <a:avLst/>
          </a:prstGeom>
          <a:gradFill flip="none" rotWithShape="1">
            <a:gsLst>
              <a:gs pos="0">
                <a:srgbClr val="D2EFF8"/>
              </a:gs>
              <a:gs pos="86000">
                <a:srgbClr val="72C3CF"/>
              </a:gs>
              <a:gs pos="100000">
                <a:srgbClr val="72C3CF"/>
              </a:gs>
            </a:gsLst>
            <a:lin ang="5400000" scaled="1"/>
          </a:gradFill>
          <a:ln/>
        </p:spPr>
      </p:sp>
      <p:sp>
        <p:nvSpPr>
          <p:cNvPr id="18" name="Text 16"/>
          <p:cNvSpPr/>
          <p:nvPr/>
        </p:nvSpPr>
        <p:spPr>
          <a:xfrm>
            <a:off x="11457305" y="-549989"/>
            <a:ext cx="1478915" cy="1478915"/>
          </a:xfrm>
          <a:prstGeom prst="rect">
            <a:avLst/>
          </a:prstGeom>
          <a:noFill/>
          <a:ln/>
        </p:spPr>
        <p:txBody>
          <a:bodyPr wrap="square" lIns="45720" tIns="91440" rIns="91440" bIns="45720" rtlCol="0" anchor="ctr"/>
          <a:lstStyle/>
          <a:p>
            <a:pPr>
              <a:lnSpc>
                <a:spcPct val="100000"/>
              </a:lnSpc>
            </a:pPr>
            <a:endParaRPr lang="en-US" sz="1600" dirty="0"/>
          </a:p>
        </p:txBody>
      </p:sp>
      <p:pic>
        <p:nvPicPr>
          <p:cNvPr id="19" name="Image 0" descr="https://kimi-img.moonshot.cn/pub/slides/slides_tmpl/image/25-09-28-15:21:36-d3ce400s8jdo4os5dc40.jpg"/>
          <p:cNvPicPr>
            <a:picLocks noChangeAspect="1"/>
          </p:cNvPicPr>
          <p:nvPr/>
        </p:nvPicPr>
        <p:blipFill>
          <a:blip r:embed="rId3"/>
          <a:srcRect l="36858" r="25994"/>
          <a:stretch/>
        </p:blipFill>
        <p:spPr>
          <a:xfrm>
            <a:off x="9142095" y="956310"/>
            <a:ext cx="3510915" cy="4989830"/>
          </a:xfrm>
          <a:prstGeom prst="rect">
            <a:avLst/>
          </a:prstGeom>
        </p:spPr>
      </p:pic>
      <p:sp>
        <p:nvSpPr>
          <p:cNvPr id="20" name="Text 17"/>
          <p:cNvSpPr/>
          <p:nvPr/>
        </p:nvSpPr>
        <p:spPr>
          <a:xfrm>
            <a:off x="881380" y="1779270"/>
            <a:ext cx="2992120" cy="339090"/>
          </a:xfrm>
          <a:prstGeom prst="rect">
            <a:avLst/>
          </a:prstGeom>
          <a:noFill/>
          <a:ln/>
        </p:spPr>
        <p:txBody>
          <a:bodyPr wrap="square" lIns="91440" tIns="45720" rIns="91440" bIns="45720" rtlCol="0" anchor="t"/>
          <a:lstStyle/>
          <a:p>
            <a:pPr>
              <a:lnSpc>
                <a:spcPct val="100000"/>
              </a:lnSpc>
            </a:pPr>
            <a:r>
              <a:rPr lang="en-US" sz="1600" dirty="0">
                <a:solidFill>
                  <a:srgbClr val="63BCCA"/>
                </a:solidFill>
                <a:latin typeface="MiSans" pitchFamily="34" charset="0"/>
                <a:ea typeface="MiSans" pitchFamily="34" charset="-122"/>
                <a:cs typeface="MiSans" pitchFamily="34" charset="-120"/>
              </a:rPr>
              <a:t>Company Profile</a:t>
            </a:r>
            <a:endParaRPr lang="en-US" sz="1600" dirty="0"/>
          </a:p>
        </p:txBody>
      </p:sp>
      <p:sp>
        <p:nvSpPr>
          <p:cNvPr id="21" name="Text 18"/>
          <p:cNvSpPr/>
          <p:nvPr/>
        </p:nvSpPr>
        <p:spPr>
          <a:xfrm>
            <a:off x="863600" y="2118360"/>
            <a:ext cx="7832725" cy="822960"/>
          </a:xfrm>
          <a:prstGeom prst="rect">
            <a:avLst/>
          </a:prstGeom>
          <a:noFill/>
          <a:ln/>
        </p:spPr>
        <p:txBody>
          <a:bodyPr wrap="square" lIns="91440" tIns="45720" rIns="91440" bIns="45720" rtlCol="0" anchor="t"/>
          <a:lstStyle/>
          <a:p>
            <a:pPr>
              <a:lnSpc>
                <a:spcPct val="100000"/>
              </a:lnSpc>
            </a:pPr>
            <a:r>
              <a:rPr lang="en-US" sz="1400" dirty="0">
                <a:solidFill>
                  <a:srgbClr val="404040"/>
                </a:solidFill>
                <a:latin typeface="MiSans" pitchFamily="34" charset="0"/>
                <a:ea typeface="MiSans" pitchFamily="34" charset="-122"/>
                <a:cs typeface="MiSans" pitchFamily="34" charset="-120"/>
              </a:rPr>
              <a:t>Bonrix Software Systems is dedicated to delivering innovative POS solutions that empower retail businesses. The company aims to replace outdated cash registers with modern, scalable systems.</a:t>
            </a:r>
            <a:endParaRPr lang="en-US" sz="1600" dirty="0"/>
          </a:p>
        </p:txBody>
      </p:sp>
      <p:sp>
        <p:nvSpPr>
          <p:cNvPr id="22" name="Text 19"/>
          <p:cNvSpPr/>
          <p:nvPr/>
        </p:nvSpPr>
        <p:spPr>
          <a:xfrm>
            <a:off x="786130" y="3449129"/>
            <a:ext cx="2668270" cy="339090"/>
          </a:xfrm>
          <a:prstGeom prst="rect">
            <a:avLst/>
          </a:prstGeom>
          <a:noFill/>
          <a:ln/>
        </p:spPr>
        <p:txBody>
          <a:bodyPr wrap="square" lIns="91440" tIns="45720" rIns="91440" bIns="45720" rtlCol="0" anchor="t"/>
          <a:lstStyle/>
          <a:p>
            <a:pPr>
              <a:lnSpc>
                <a:spcPct val="100000"/>
              </a:lnSpc>
            </a:pPr>
            <a:r>
              <a:rPr lang="en-US" sz="1400" dirty="0">
                <a:solidFill>
                  <a:srgbClr val="63BCCA"/>
                </a:solidFill>
                <a:latin typeface="MiSans" pitchFamily="34" charset="0"/>
                <a:ea typeface="MiSans" pitchFamily="34" charset="-122"/>
                <a:cs typeface="MiSans" pitchFamily="34" charset="-120"/>
              </a:rPr>
              <a:t>Contact Information</a:t>
            </a:r>
            <a:endParaRPr lang="en-US" sz="1600" dirty="0"/>
          </a:p>
        </p:txBody>
      </p:sp>
      <p:sp>
        <p:nvSpPr>
          <p:cNvPr id="23" name="Text 20"/>
          <p:cNvSpPr/>
          <p:nvPr/>
        </p:nvSpPr>
        <p:spPr>
          <a:xfrm>
            <a:off x="786130" y="3788219"/>
            <a:ext cx="2668270" cy="2004695"/>
          </a:xfrm>
          <a:prstGeom prst="rect">
            <a:avLst/>
          </a:prstGeom>
          <a:noFill/>
          <a:ln/>
        </p:spPr>
        <p:txBody>
          <a:bodyPr wrap="square" lIns="91440" tIns="45720" rIns="91440" bIns="45720" rtlCol="0" anchor="t"/>
          <a:lstStyle/>
          <a:p>
            <a:pPr>
              <a:lnSpc>
                <a:spcPct val="100000"/>
              </a:lnSpc>
            </a:pPr>
            <a:r>
              <a:rPr lang="en-US" sz="1400" dirty="0">
                <a:solidFill>
                  <a:srgbClr val="404040"/>
                </a:solidFill>
                <a:latin typeface="MiSans" pitchFamily="34" charset="0"/>
                <a:ea typeface="MiSans" pitchFamily="34" charset="-122"/>
                <a:cs typeface="MiSans" pitchFamily="34" charset="-120"/>
              </a:rPr>
              <a:t>For more information, contact Bonrix Software Systems at A-801, Samudra Complex, Off C.G. Road, Ahmedabad-380009, Gujarat, India. Call +91-9426045500 or email info@bonrix.net.</a:t>
            </a:r>
            <a:endParaRPr lang="en-US" sz="1600" dirty="0"/>
          </a:p>
        </p:txBody>
      </p:sp>
      <p:sp>
        <p:nvSpPr>
          <p:cNvPr id="24" name="Text 21"/>
          <p:cNvSpPr/>
          <p:nvPr/>
        </p:nvSpPr>
        <p:spPr>
          <a:xfrm>
            <a:off x="3587750" y="3449193"/>
            <a:ext cx="2668270" cy="339090"/>
          </a:xfrm>
          <a:prstGeom prst="rect">
            <a:avLst/>
          </a:prstGeom>
          <a:noFill/>
          <a:ln/>
        </p:spPr>
        <p:txBody>
          <a:bodyPr wrap="square" lIns="91440" tIns="45720" rIns="91440" bIns="45720" rtlCol="0" anchor="t"/>
          <a:lstStyle/>
          <a:p>
            <a:pPr>
              <a:lnSpc>
                <a:spcPct val="100000"/>
              </a:lnSpc>
            </a:pPr>
            <a:r>
              <a:rPr lang="en-US" sz="1400" dirty="0">
                <a:solidFill>
                  <a:srgbClr val="63BCCA"/>
                </a:solidFill>
                <a:latin typeface="MiSans" pitchFamily="34" charset="0"/>
                <a:ea typeface="MiSans" pitchFamily="34" charset="-122"/>
                <a:cs typeface="MiSans" pitchFamily="34" charset="-120"/>
              </a:rPr>
              <a:t>Email and Skype</a:t>
            </a:r>
            <a:endParaRPr lang="en-US" sz="1600" dirty="0"/>
          </a:p>
        </p:txBody>
      </p:sp>
      <p:sp>
        <p:nvSpPr>
          <p:cNvPr id="25" name="Text 22"/>
          <p:cNvSpPr/>
          <p:nvPr/>
        </p:nvSpPr>
        <p:spPr>
          <a:xfrm>
            <a:off x="3587750" y="3788283"/>
            <a:ext cx="2668270" cy="2004695"/>
          </a:xfrm>
          <a:prstGeom prst="rect">
            <a:avLst/>
          </a:prstGeom>
          <a:noFill/>
          <a:ln/>
        </p:spPr>
        <p:txBody>
          <a:bodyPr wrap="square" lIns="91440" tIns="45720" rIns="91440" bIns="45720" rtlCol="0" anchor="t"/>
          <a:lstStyle/>
          <a:p>
            <a:pPr>
              <a:lnSpc>
                <a:spcPct val="100000"/>
              </a:lnSpc>
            </a:pPr>
            <a:r>
              <a:rPr lang="en-US" sz="1400" dirty="0">
                <a:solidFill>
                  <a:srgbClr val="404040"/>
                </a:solidFill>
                <a:latin typeface="MiSans" pitchFamily="34" charset="0"/>
                <a:ea typeface="MiSans" pitchFamily="34" charset="-122"/>
                <a:cs typeface="MiSans" pitchFamily="34" charset="-120"/>
              </a:rPr>
              <a:t>You can also reach out via email at pos.bonrix@gmail.com or through Skype at pos.bonrix. The team is ready to assist you with any inquiries or support needed.</a:t>
            </a:r>
            <a:endParaRPr lang="en-US" sz="1600" dirty="0"/>
          </a:p>
        </p:txBody>
      </p:sp>
      <p:sp>
        <p:nvSpPr>
          <p:cNvPr id="26" name="Text 23"/>
          <p:cNvSpPr/>
          <p:nvPr/>
        </p:nvSpPr>
        <p:spPr>
          <a:xfrm>
            <a:off x="6255957" y="3449193"/>
            <a:ext cx="2668270" cy="339090"/>
          </a:xfrm>
          <a:prstGeom prst="rect">
            <a:avLst/>
          </a:prstGeom>
          <a:noFill/>
          <a:ln/>
        </p:spPr>
        <p:txBody>
          <a:bodyPr wrap="square" lIns="91440" tIns="45720" rIns="91440" bIns="45720" rtlCol="0" anchor="t"/>
          <a:lstStyle/>
          <a:p>
            <a:pPr>
              <a:lnSpc>
                <a:spcPct val="100000"/>
              </a:lnSpc>
            </a:pPr>
            <a:r>
              <a:rPr lang="en-US" sz="1400" dirty="0">
                <a:solidFill>
                  <a:srgbClr val="63BCCA"/>
                </a:solidFill>
                <a:latin typeface="MiSans" pitchFamily="34" charset="0"/>
                <a:ea typeface="MiSans" pitchFamily="34" charset="-122"/>
                <a:cs typeface="MiSans" pitchFamily="34" charset="-120"/>
              </a:rPr>
              <a:t>Switch to Smarter POS</a:t>
            </a:r>
            <a:endParaRPr lang="en-US" sz="1600" dirty="0"/>
          </a:p>
        </p:txBody>
      </p:sp>
      <p:sp>
        <p:nvSpPr>
          <p:cNvPr id="27" name="Text 24"/>
          <p:cNvSpPr/>
          <p:nvPr/>
        </p:nvSpPr>
        <p:spPr>
          <a:xfrm>
            <a:off x="6255957" y="3788283"/>
            <a:ext cx="2668270" cy="2004695"/>
          </a:xfrm>
          <a:prstGeom prst="rect">
            <a:avLst/>
          </a:prstGeom>
          <a:noFill/>
          <a:ln/>
        </p:spPr>
        <p:txBody>
          <a:bodyPr wrap="square" lIns="91440" tIns="45720" rIns="91440" bIns="45720" rtlCol="0" anchor="t"/>
          <a:lstStyle/>
          <a:p>
            <a:pPr>
              <a:lnSpc>
                <a:spcPct val="100000"/>
              </a:lnSpc>
            </a:pPr>
            <a:r>
              <a:rPr lang="en-US" sz="1400" dirty="0">
                <a:solidFill>
                  <a:srgbClr val="404040"/>
                </a:solidFill>
                <a:latin typeface="MiSans" pitchFamily="34" charset="0"/>
                <a:ea typeface="MiSans" pitchFamily="34" charset="-122"/>
                <a:cs typeface="MiSans" pitchFamily="34" charset="-120"/>
              </a:rPr>
              <a:t>Upgrade to a smarter, more efficient POS system with RetailDesk POS. Experience the benefits of modern technology and scalable solutions designed to meet your business needs.</a:t>
            </a:r>
            <a:endParaRPr lang="en-US" sz="16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249150" cy="6857365"/>
          </a:xfrm>
          <a:prstGeom prst="rect">
            <a:avLst/>
          </a:prstGeom>
          <a:gradFill flip="none" rotWithShape="1">
            <a:gsLst>
              <a:gs pos="0">
                <a:srgbClr val="F6F8FD"/>
              </a:gs>
              <a:gs pos="66000">
                <a:srgbClr val="72C3CF"/>
              </a:gs>
              <a:gs pos="100000">
                <a:srgbClr val="72C3CF"/>
              </a:gs>
            </a:gsLst>
            <a:lin ang="5400000" scaled="1"/>
          </a:gradFill>
          <a:ln/>
        </p:spPr>
      </p:sp>
      <p:sp>
        <p:nvSpPr>
          <p:cNvPr id="3" name="Text 1"/>
          <p:cNvSpPr/>
          <p:nvPr/>
        </p:nvSpPr>
        <p:spPr>
          <a:xfrm>
            <a:off x="0" y="0"/>
            <a:ext cx="12249150" cy="6857365"/>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18600000">
            <a:off x="-2628900" y="1578610"/>
            <a:ext cx="5962650" cy="5962650"/>
          </a:xfrm>
          <a:prstGeom prst="donut">
            <a:avLst/>
          </a:prstGeom>
          <a:gradFill flip="none" rotWithShape="1">
            <a:gsLst>
              <a:gs pos="0">
                <a:srgbClr val="F6F8FD">
                  <a:alpha val="50000"/>
                </a:srgbClr>
              </a:gs>
              <a:gs pos="100000">
                <a:srgbClr val="72C3CF"/>
              </a:gs>
            </a:gsLst>
            <a:lin ang="5400000" scaled="1"/>
          </a:gradFill>
          <a:ln/>
        </p:spPr>
      </p:sp>
      <p:sp>
        <p:nvSpPr>
          <p:cNvPr id="5" name="Text 3"/>
          <p:cNvSpPr/>
          <p:nvPr/>
        </p:nvSpPr>
        <p:spPr>
          <a:xfrm rot="18600000">
            <a:off x="-2628900" y="1578610"/>
            <a:ext cx="5962650" cy="5962650"/>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1558925" y="5872480"/>
            <a:ext cx="1478915" cy="1478915"/>
          </a:xfrm>
          <a:prstGeom prst="ellipse">
            <a:avLst/>
          </a:prstGeom>
          <a:solidFill>
            <a:srgbClr val="E4F3F7">
              <a:alpha val="90196"/>
            </a:srgbClr>
          </a:solidFill>
          <a:ln/>
        </p:spPr>
      </p:sp>
      <p:sp>
        <p:nvSpPr>
          <p:cNvPr id="7" name="Text 5"/>
          <p:cNvSpPr/>
          <p:nvPr/>
        </p:nvSpPr>
        <p:spPr>
          <a:xfrm>
            <a:off x="1558925" y="5872480"/>
            <a:ext cx="1478915" cy="1478915"/>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9768205" y="2360930"/>
            <a:ext cx="4990465" cy="4990465"/>
          </a:xfrm>
          <a:prstGeom prst="ellipse">
            <a:avLst/>
          </a:prstGeom>
          <a:gradFill flip="none" rotWithShape="1">
            <a:gsLst>
              <a:gs pos="0">
                <a:srgbClr val="F6F8FD"/>
              </a:gs>
              <a:gs pos="100000">
                <a:srgbClr val="72C3CF">
                  <a:alpha val="0"/>
                </a:srgbClr>
              </a:gs>
            </a:gsLst>
            <a:lin ang="5400000" scaled="1"/>
          </a:gradFill>
          <a:ln/>
        </p:spPr>
      </p:sp>
      <p:sp>
        <p:nvSpPr>
          <p:cNvPr id="9" name="Text 7"/>
          <p:cNvSpPr/>
          <p:nvPr/>
        </p:nvSpPr>
        <p:spPr>
          <a:xfrm>
            <a:off x="9768205" y="2360930"/>
            <a:ext cx="4990465" cy="4990465"/>
          </a:xfrm>
          <a:prstGeom prst="rect">
            <a:avLst/>
          </a:prstGeom>
          <a:noFill/>
          <a:ln/>
        </p:spPr>
        <p:txBody>
          <a:bodyPr wrap="square" lIns="45720" tIns="91440" rIns="91440" bIns="45720" rtlCol="0" anchor="ctr"/>
          <a:lstStyle/>
          <a:p>
            <a:pPr>
              <a:lnSpc>
                <a:spcPct val="100000"/>
              </a:lnSpc>
            </a:pPr>
            <a:endParaRPr lang="en-US" sz="1600" dirty="0"/>
          </a:p>
        </p:txBody>
      </p:sp>
      <p:sp>
        <p:nvSpPr>
          <p:cNvPr id="10" name="Shape 8"/>
          <p:cNvSpPr/>
          <p:nvPr/>
        </p:nvSpPr>
        <p:spPr>
          <a:xfrm>
            <a:off x="11189335" y="1578610"/>
            <a:ext cx="1478280" cy="1478280"/>
          </a:xfrm>
          <a:prstGeom prst="ellipse">
            <a:avLst/>
          </a:prstGeom>
          <a:gradFill flip="none" rotWithShape="1">
            <a:gsLst>
              <a:gs pos="0">
                <a:srgbClr val="F6F8FD">
                  <a:alpha val="50000"/>
                </a:srgbClr>
              </a:gs>
              <a:gs pos="100000">
                <a:srgbClr val="72C3CF"/>
              </a:gs>
            </a:gsLst>
            <a:lin ang="5400000" scaled="1"/>
          </a:gradFill>
          <a:ln/>
        </p:spPr>
      </p:sp>
      <p:sp>
        <p:nvSpPr>
          <p:cNvPr id="11" name="Text 9"/>
          <p:cNvSpPr/>
          <p:nvPr/>
        </p:nvSpPr>
        <p:spPr>
          <a:xfrm>
            <a:off x="11189335" y="1578610"/>
            <a:ext cx="1478280" cy="1478280"/>
          </a:xfrm>
          <a:prstGeom prst="rect">
            <a:avLst/>
          </a:prstGeom>
          <a:noFill/>
          <a:ln/>
        </p:spPr>
        <p:txBody>
          <a:bodyPr wrap="square" lIns="45720" tIns="91440" rIns="91440" bIns="45720" rtlCol="0" anchor="ctr"/>
          <a:lstStyle/>
          <a:p>
            <a:pPr>
              <a:lnSpc>
                <a:spcPct val="100000"/>
              </a:lnSpc>
            </a:pPr>
            <a:endParaRPr lang="en-US" sz="1600" dirty="0"/>
          </a:p>
        </p:txBody>
      </p:sp>
      <p:sp>
        <p:nvSpPr>
          <p:cNvPr id="12" name="Text 10"/>
          <p:cNvSpPr/>
          <p:nvPr/>
        </p:nvSpPr>
        <p:spPr>
          <a:xfrm>
            <a:off x="2411107" y="2685732"/>
            <a:ext cx="10418445" cy="1485900"/>
          </a:xfrm>
          <a:prstGeom prst="rect">
            <a:avLst/>
          </a:prstGeom>
          <a:noFill/>
          <a:ln/>
        </p:spPr>
        <p:txBody>
          <a:bodyPr wrap="square" lIns="91440" tIns="45720" rIns="91440" bIns="45720" rtlCol="0" anchor="t">
            <a:spAutoFit/>
          </a:bodyPr>
          <a:lstStyle/>
          <a:p>
            <a:pPr>
              <a:lnSpc>
                <a:spcPct val="100000"/>
              </a:lnSpc>
            </a:pPr>
            <a:r>
              <a:rPr lang="en-US" sz="9600" b="1" dirty="0">
                <a:solidFill>
                  <a:srgbClr val="FFFFFF"/>
                </a:solidFill>
                <a:latin typeface="MiSans" pitchFamily="34" charset="0"/>
                <a:ea typeface="MiSans" pitchFamily="34" charset="-122"/>
                <a:cs typeface="MiSans" pitchFamily="34" charset="-120"/>
              </a:rPr>
              <a:t>THANK YOU</a:t>
            </a:r>
            <a:endParaRPr lang="en-US" sz="1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249150" cy="373221"/>
          </a:xfrm>
          <a:prstGeom prst="rect">
            <a:avLst/>
          </a:prstGeom>
          <a:gradFill flip="none" rotWithShape="1">
            <a:gsLst>
              <a:gs pos="0">
                <a:srgbClr val="F6F8FD"/>
              </a:gs>
              <a:gs pos="100000">
                <a:srgbClr val="90D0DF"/>
              </a:gs>
            </a:gsLst>
            <a:lin ang="5400000" scaled="1"/>
          </a:gradFill>
          <a:ln/>
        </p:spPr>
      </p:sp>
      <p:sp>
        <p:nvSpPr>
          <p:cNvPr id="3" name="Text 1"/>
          <p:cNvSpPr/>
          <p:nvPr/>
        </p:nvSpPr>
        <p:spPr>
          <a:xfrm>
            <a:off x="0" y="0"/>
            <a:ext cx="12249150" cy="373221"/>
          </a:xfrm>
          <a:prstGeom prst="rect">
            <a:avLst/>
          </a:prstGeom>
          <a:noFill/>
          <a:ln/>
        </p:spPr>
        <p:txBody>
          <a:bodyPr wrap="square" lIns="45720" tIns="91440" rIns="91440" bIns="45720" rtlCol="0" anchor="ctr"/>
          <a:lstStyle/>
          <a:p>
            <a:pPr>
              <a:lnSpc>
                <a:spcPct val="100000"/>
              </a:lnSpc>
            </a:pPr>
            <a:endParaRPr lang="en-US" sz="1600" dirty="0"/>
          </a:p>
        </p:txBody>
      </p:sp>
      <p:sp>
        <p:nvSpPr>
          <p:cNvPr id="4" name="Text 2"/>
          <p:cNvSpPr/>
          <p:nvPr/>
        </p:nvSpPr>
        <p:spPr>
          <a:xfrm>
            <a:off x="678089" y="1640417"/>
            <a:ext cx="1703917" cy="174625"/>
          </a:xfrm>
          <a:prstGeom prst="rect">
            <a:avLst/>
          </a:prstGeom>
          <a:noFill/>
          <a:ln/>
        </p:spPr>
        <p:txBody>
          <a:bodyPr wrap="square" lIns="91440" tIns="45720" rIns="91440" bIns="45720" rtlCol="0" anchor="t">
            <a:spAutoFit/>
          </a:bodyPr>
          <a:lstStyle/>
          <a:p>
            <a:pPr>
              <a:lnSpc>
                <a:spcPct val="100000"/>
              </a:lnSpc>
            </a:pPr>
            <a:r>
              <a:rPr lang="en-US" sz="1800" dirty="0">
                <a:solidFill>
                  <a:srgbClr val="000000"/>
                </a:solidFill>
                <a:latin typeface="Calibri" pitchFamily="34" charset="0"/>
                <a:ea typeface="Calibri" pitchFamily="34" charset="-122"/>
                <a:cs typeface="Calibri" pitchFamily="34" charset="-120"/>
              </a:rPr>
              <a:t> </a:t>
            </a:r>
            <a:endParaRPr lang="en-US" sz="1600" dirty="0"/>
          </a:p>
        </p:txBody>
      </p:sp>
      <p:sp>
        <p:nvSpPr>
          <p:cNvPr id="5" name="Text 3"/>
          <p:cNvSpPr/>
          <p:nvPr/>
        </p:nvSpPr>
        <p:spPr>
          <a:xfrm>
            <a:off x="1044740" y="3358889"/>
            <a:ext cx="2674531" cy="530324"/>
          </a:xfrm>
          <a:prstGeom prst="rect">
            <a:avLst/>
          </a:prstGeom>
          <a:noFill/>
          <a:ln/>
        </p:spPr>
        <p:txBody>
          <a:bodyPr wrap="square" lIns="91440" tIns="45720" rIns="91440" bIns="45720" rtlCol="0" anchor="t"/>
          <a:lstStyle/>
          <a:p>
            <a:pPr>
              <a:lnSpc>
                <a:spcPct val="100000"/>
              </a:lnSpc>
            </a:pPr>
            <a:r>
              <a:rPr lang="en-US" sz="3600" b="1" dirty="0">
                <a:solidFill>
                  <a:srgbClr val="63BCCA"/>
                </a:solidFill>
                <a:latin typeface="MiSans" pitchFamily="34" charset="0"/>
                <a:ea typeface="MiSans" pitchFamily="34" charset="-122"/>
                <a:cs typeface="MiSans" pitchFamily="34" charset="-120"/>
              </a:rPr>
              <a:t>CONTENT</a:t>
            </a:r>
            <a:endParaRPr lang="en-US" sz="1600" dirty="0"/>
          </a:p>
        </p:txBody>
      </p:sp>
      <p:sp>
        <p:nvSpPr>
          <p:cNvPr id="6" name="Text 4"/>
          <p:cNvSpPr/>
          <p:nvPr/>
        </p:nvSpPr>
        <p:spPr>
          <a:xfrm>
            <a:off x="4986576" y="1056852"/>
            <a:ext cx="1703655" cy="806450"/>
          </a:xfrm>
          <a:prstGeom prst="rect">
            <a:avLst/>
          </a:prstGeom>
          <a:noFill/>
          <a:ln/>
        </p:spPr>
        <p:txBody>
          <a:bodyPr wrap="square" lIns="91440" tIns="45720" rIns="91440" bIns="45720" rtlCol="0" anchor="t">
            <a:spAutoFit/>
          </a:bodyPr>
          <a:lstStyle/>
          <a:p>
            <a:pPr>
              <a:lnSpc>
                <a:spcPct val="100000"/>
              </a:lnSpc>
            </a:pPr>
            <a:r>
              <a:rPr lang="en-US" sz="5200" b="1" dirty="0">
                <a:solidFill>
                  <a:srgbClr val="63BCCA"/>
                </a:solidFill>
                <a:latin typeface="MiSans" pitchFamily="34" charset="0"/>
                <a:ea typeface="MiSans" pitchFamily="34" charset="-122"/>
                <a:cs typeface="MiSans" pitchFamily="34" charset="-120"/>
              </a:rPr>
              <a:t>01</a:t>
            </a:r>
            <a:endParaRPr lang="en-US" sz="1600" dirty="0"/>
          </a:p>
        </p:txBody>
      </p:sp>
      <p:sp>
        <p:nvSpPr>
          <p:cNvPr id="7" name="Text 5"/>
          <p:cNvSpPr/>
          <p:nvPr/>
        </p:nvSpPr>
        <p:spPr>
          <a:xfrm>
            <a:off x="5957462" y="1273387"/>
            <a:ext cx="4388991" cy="584835"/>
          </a:xfrm>
          <a:prstGeom prst="rect">
            <a:avLst/>
          </a:prstGeom>
          <a:noFill/>
          <a:ln/>
        </p:spPr>
        <p:txBody>
          <a:bodyPr wrap="square" lIns="91440" tIns="45720" rIns="91440" bIns="45720" rtlCol="0" anchor="t"/>
          <a:lstStyle/>
          <a:p>
            <a:pPr>
              <a:lnSpc>
                <a:spcPct val="100000"/>
              </a:lnSpc>
            </a:pPr>
            <a:r>
              <a:rPr lang="en-US" sz="2200" dirty="0">
                <a:solidFill>
                  <a:srgbClr val="63BCCA"/>
                </a:solidFill>
                <a:latin typeface="MiSans" pitchFamily="34" charset="0"/>
                <a:ea typeface="MiSans" pitchFamily="34" charset="-122"/>
                <a:cs typeface="MiSans" pitchFamily="34" charset="-120"/>
              </a:rPr>
              <a:t>Product Essence</a:t>
            </a:r>
            <a:endParaRPr lang="en-US" sz="1600" dirty="0"/>
          </a:p>
        </p:txBody>
      </p:sp>
      <p:sp>
        <p:nvSpPr>
          <p:cNvPr id="8" name="Text 6"/>
          <p:cNvSpPr/>
          <p:nvPr/>
        </p:nvSpPr>
        <p:spPr>
          <a:xfrm>
            <a:off x="4986655" y="2138839"/>
            <a:ext cx="1703655" cy="806450"/>
          </a:xfrm>
          <a:prstGeom prst="rect">
            <a:avLst/>
          </a:prstGeom>
          <a:noFill/>
          <a:ln/>
        </p:spPr>
        <p:txBody>
          <a:bodyPr wrap="square" lIns="91440" tIns="45720" rIns="91440" bIns="45720" rtlCol="0" anchor="t">
            <a:spAutoFit/>
          </a:bodyPr>
          <a:lstStyle/>
          <a:p>
            <a:pPr>
              <a:lnSpc>
                <a:spcPct val="100000"/>
              </a:lnSpc>
            </a:pPr>
            <a:r>
              <a:rPr lang="en-US" sz="5200" b="1" dirty="0">
                <a:solidFill>
                  <a:srgbClr val="63BCCA"/>
                </a:solidFill>
                <a:latin typeface="MiSans" pitchFamily="34" charset="0"/>
                <a:ea typeface="MiSans" pitchFamily="34" charset="-122"/>
                <a:cs typeface="MiSans" pitchFamily="34" charset="-120"/>
              </a:rPr>
              <a:t>02</a:t>
            </a:r>
            <a:endParaRPr lang="en-US" sz="1600" dirty="0"/>
          </a:p>
        </p:txBody>
      </p:sp>
      <p:sp>
        <p:nvSpPr>
          <p:cNvPr id="9" name="Text 7"/>
          <p:cNvSpPr/>
          <p:nvPr/>
        </p:nvSpPr>
        <p:spPr>
          <a:xfrm>
            <a:off x="5957541" y="2355374"/>
            <a:ext cx="4388991" cy="584835"/>
          </a:xfrm>
          <a:prstGeom prst="rect">
            <a:avLst/>
          </a:prstGeom>
          <a:noFill/>
          <a:ln/>
        </p:spPr>
        <p:txBody>
          <a:bodyPr wrap="square" lIns="91440" tIns="45720" rIns="91440" bIns="45720" rtlCol="0" anchor="t"/>
          <a:lstStyle/>
          <a:p>
            <a:pPr>
              <a:lnSpc>
                <a:spcPct val="100000"/>
              </a:lnSpc>
            </a:pPr>
            <a:r>
              <a:rPr lang="en-US" sz="2200" dirty="0">
                <a:solidFill>
                  <a:srgbClr val="63BCCA"/>
                </a:solidFill>
                <a:latin typeface="MiSans" pitchFamily="34" charset="0"/>
                <a:ea typeface="MiSans" pitchFamily="34" charset="-122"/>
                <a:cs typeface="MiSans" pitchFamily="34" charset="-120"/>
              </a:rPr>
              <a:t>Core Offerings</a:t>
            </a:r>
            <a:endParaRPr lang="en-US" sz="1600" dirty="0"/>
          </a:p>
        </p:txBody>
      </p:sp>
      <p:sp>
        <p:nvSpPr>
          <p:cNvPr id="10" name="Text 8"/>
          <p:cNvSpPr/>
          <p:nvPr/>
        </p:nvSpPr>
        <p:spPr>
          <a:xfrm>
            <a:off x="4986655" y="3220826"/>
            <a:ext cx="1703655" cy="806450"/>
          </a:xfrm>
          <a:prstGeom prst="rect">
            <a:avLst/>
          </a:prstGeom>
          <a:noFill/>
          <a:ln/>
        </p:spPr>
        <p:txBody>
          <a:bodyPr wrap="square" lIns="91440" tIns="45720" rIns="91440" bIns="45720" rtlCol="0" anchor="t">
            <a:spAutoFit/>
          </a:bodyPr>
          <a:lstStyle/>
          <a:p>
            <a:pPr>
              <a:lnSpc>
                <a:spcPct val="100000"/>
              </a:lnSpc>
            </a:pPr>
            <a:r>
              <a:rPr lang="en-US" sz="5200" b="1" dirty="0">
                <a:solidFill>
                  <a:srgbClr val="63BCCA"/>
                </a:solidFill>
                <a:latin typeface="MiSans" pitchFamily="34" charset="0"/>
                <a:ea typeface="MiSans" pitchFamily="34" charset="-122"/>
                <a:cs typeface="MiSans" pitchFamily="34" charset="-120"/>
              </a:rPr>
              <a:t>03</a:t>
            </a:r>
            <a:endParaRPr lang="en-US" sz="1600" dirty="0"/>
          </a:p>
        </p:txBody>
      </p:sp>
      <p:sp>
        <p:nvSpPr>
          <p:cNvPr id="11" name="Text 9"/>
          <p:cNvSpPr/>
          <p:nvPr/>
        </p:nvSpPr>
        <p:spPr>
          <a:xfrm>
            <a:off x="5957541" y="3437361"/>
            <a:ext cx="4388991" cy="584835"/>
          </a:xfrm>
          <a:prstGeom prst="rect">
            <a:avLst/>
          </a:prstGeom>
          <a:noFill/>
          <a:ln/>
        </p:spPr>
        <p:txBody>
          <a:bodyPr wrap="square" lIns="91440" tIns="45720" rIns="91440" bIns="45720" rtlCol="0" anchor="t"/>
          <a:lstStyle/>
          <a:p>
            <a:pPr>
              <a:lnSpc>
                <a:spcPct val="100000"/>
              </a:lnSpc>
            </a:pPr>
            <a:r>
              <a:rPr lang="en-US" sz="2200" dirty="0">
                <a:solidFill>
                  <a:srgbClr val="63BCCA"/>
                </a:solidFill>
                <a:latin typeface="MiSans" pitchFamily="34" charset="0"/>
                <a:ea typeface="MiSans" pitchFamily="34" charset="-122"/>
                <a:cs typeface="MiSans" pitchFamily="34" charset="-120"/>
              </a:rPr>
              <a:t>Value Points</a:t>
            </a:r>
            <a:endParaRPr lang="en-US" sz="1600" dirty="0"/>
          </a:p>
        </p:txBody>
      </p:sp>
      <p:sp>
        <p:nvSpPr>
          <p:cNvPr id="12" name="Text 10"/>
          <p:cNvSpPr/>
          <p:nvPr/>
        </p:nvSpPr>
        <p:spPr>
          <a:xfrm>
            <a:off x="4986655" y="4302813"/>
            <a:ext cx="1703655" cy="806450"/>
          </a:xfrm>
          <a:prstGeom prst="rect">
            <a:avLst/>
          </a:prstGeom>
          <a:noFill/>
          <a:ln/>
        </p:spPr>
        <p:txBody>
          <a:bodyPr wrap="square" lIns="91440" tIns="45720" rIns="91440" bIns="45720" rtlCol="0" anchor="t">
            <a:spAutoFit/>
          </a:bodyPr>
          <a:lstStyle/>
          <a:p>
            <a:pPr>
              <a:lnSpc>
                <a:spcPct val="100000"/>
              </a:lnSpc>
            </a:pPr>
            <a:r>
              <a:rPr lang="en-US" sz="5200" b="1" dirty="0">
                <a:solidFill>
                  <a:srgbClr val="63BCCA"/>
                </a:solidFill>
                <a:latin typeface="MiSans" pitchFamily="34" charset="0"/>
                <a:ea typeface="MiSans" pitchFamily="34" charset="-122"/>
                <a:cs typeface="MiSans" pitchFamily="34" charset="-120"/>
              </a:rPr>
              <a:t>04</a:t>
            </a:r>
            <a:endParaRPr lang="en-US" sz="1600" dirty="0"/>
          </a:p>
        </p:txBody>
      </p:sp>
      <p:sp>
        <p:nvSpPr>
          <p:cNvPr id="13" name="Text 11"/>
          <p:cNvSpPr/>
          <p:nvPr/>
        </p:nvSpPr>
        <p:spPr>
          <a:xfrm>
            <a:off x="5957541" y="4519348"/>
            <a:ext cx="4388991" cy="584835"/>
          </a:xfrm>
          <a:prstGeom prst="rect">
            <a:avLst/>
          </a:prstGeom>
          <a:noFill/>
          <a:ln/>
        </p:spPr>
        <p:txBody>
          <a:bodyPr wrap="square" lIns="91440" tIns="45720" rIns="91440" bIns="45720" rtlCol="0" anchor="t"/>
          <a:lstStyle/>
          <a:p>
            <a:pPr>
              <a:lnSpc>
                <a:spcPct val="100000"/>
              </a:lnSpc>
            </a:pPr>
            <a:r>
              <a:rPr lang="en-US" sz="2200" dirty="0">
                <a:solidFill>
                  <a:srgbClr val="63BCCA"/>
                </a:solidFill>
                <a:latin typeface="MiSans" pitchFamily="34" charset="0"/>
                <a:ea typeface="MiSans" pitchFamily="34" charset="-122"/>
                <a:cs typeface="MiSans" pitchFamily="34" charset="-120"/>
              </a:rPr>
              <a:t>Industry Fit</a:t>
            </a:r>
            <a:endParaRPr lang="en-US" sz="1600" dirty="0"/>
          </a:p>
        </p:txBody>
      </p:sp>
      <p:sp>
        <p:nvSpPr>
          <p:cNvPr id="14" name="Text 12"/>
          <p:cNvSpPr/>
          <p:nvPr/>
        </p:nvSpPr>
        <p:spPr>
          <a:xfrm>
            <a:off x="4986655" y="5384800"/>
            <a:ext cx="1703655" cy="806450"/>
          </a:xfrm>
          <a:prstGeom prst="rect">
            <a:avLst/>
          </a:prstGeom>
          <a:noFill/>
          <a:ln/>
        </p:spPr>
        <p:txBody>
          <a:bodyPr wrap="square" lIns="91440" tIns="45720" rIns="91440" bIns="45720" rtlCol="0" anchor="t">
            <a:spAutoFit/>
          </a:bodyPr>
          <a:lstStyle/>
          <a:p>
            <a:pPr>
              <a:lnSpc>
                <a:spcPct val="100000"/>
              </a:lnSpc>
            </a:pPr>
            <a:r>
              <a:rPr lang="en-US" sz="5200" b="1" dirty="0">
                <a:solidFill>
                  <a:srgbClr val="63BCCA"/>
                </a:solidFill>
                <a:latin typeface="MiSans" pitchFamily="34" charset="0"/>
                <a:ea typeface="MiSans" pitchFamily="34" charset="-122"/>
                <a:cs typeface="MiSans" pitchFamily="34" charset="-120"/>
              </a:rPr>
              <a:t>05</a:t>
            </a:r>
            <a:endParaRPr lang="en-US" sz="1600" dirty="0"/>
          </a:p>
        </p:txBody>
      </p:sp>
      <p:sp>
        <p:nvSpPr>
          <p:cNvPr id="15" name="Text 13"/>
          <p:cNvSpPr/>
          <p:nvPr/>
        </p:nvSpPr>
        <p:spPr>
          <a:xfrm>
            <a:off x="5957541" y="5601335"/>
            <a:ext cx="4388991" cy="584835"/>
          </a:xfrm>
          <a:prstGeom prst="rect">
            <a:avLst/>
          </a:prstGeom>
          <a:noFill/>
          <a:ln/>
        </p:spPr>
        <p:txBody>
          <a:bodyPr wrap="square" lIns="91440" tIns="45720" rIns="91440" bIns="45720" rtlCol="0" anchor="t"/>
          <a:lstStyle/>
          <a:p>
            <a:pPr>
              <a:lnSpc>
                <a:spcPct val="100000"/>
              </a:lnSpc>
            </a:pPr>
            <a:r>
              <a:rPr lang="en-US" sz="2200" dirty="0">
                <a:solidFill>
                  <a:srgbClr val="63BCCA"/>
                </a:solidFill>
                <a:latin typeface="MiSans" pitchFamily="34" charset="0"/>
                <a:ea typeface="MiSans" pitchFamily="34" charset="-122"/>
                <a:cs typeface="MiSans" pitchFamily="34" charset="-120"/>
              </a:rPr>
              <a:t>Fresh Updates</a:t>
            </a:r>
            <a:endParaRPr lang="en-US" sz="16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249150" cy="530225"/>
          </a:xfrm>
          <a:prstGeom prst="rect">
            <a:avLst/>
          </a:prstGeom>
          <a:gradFill flip="none" rotWithShape="1">
            <a:gsLst>
              <a:gs pos="0">
                <a:srgbClr val="F6F8FD"/>
              </a:gs>
              <a:gs pos="74000">
                <a:srgbClr val="72C3CF"/>
              </a:gs>
              <a:gs pos="83000">
                <a:srgbClr val="72C3CF"/>
              </a:gs>
              <a:gs pos="100000">
                <a:srgbClr val="72C3CF"/>
              </a:gs>
            </a:gsLst>
            <a:lin ang="5400000" scaled="1"/>
          </a:gradFill>
          <a:ln/>
        </p:spPr>
      </p:sp>
      <p:sp>
        <p:nvSpPr>
          <p:cNvPr id="3" name="Text 1"/>
          <p:cNvSpPr/>
          <p:nvPr/>
        </p:nvSpPr>
        <p:spPr>
          <a:xfrm>
            <a:off x="0" y="0"/>
            <a:ext cx="12249150" cy="530225"/>
          </a:xfrm>
          <a:prstGeom prst="rect">
            <a:avLst/>
          </a:prstGeom>
          <a:noFill/>
          <a:ln/>
        </p:spPr>
        <p:txBody>
          <a:bodyPr wrap="square" lIns="45720" tIns="91440" rIns="91440" bIns="45720" rtlCol="0" anchor="ctr"/>
          <a:lstStyle/>
          <a:p>
            <a:pPr>
              <a:lnSpc>
                <a:spcPct val="100000"/>
              </a:lnSpc>
            </a:pPr>
            <a:endParaRPr lang="en-US" sz="1600" dirty="0"/>
          </a:p>
        </p:txBody>
      </p:sp>
      <p:sp>
        <p:nvSpPr>
          <p:cNvPr id="4" name="Text 2"/>
          <p:cNvSpPr/>
          <p:nvPr/>
        </p:nvSpPr>
        <p:spPr>
          <a:xfrm>
            <a:off x="678089" y="1640417"/>
            <a:ext cx="1703917" cy="174625"/>
          </a:xfrm>
          <a:prstGeom prst="rect">
            <a:avLst/>
          </a:prstGeom>
          <a:noFill/>
          <a:ln/>
        </p:spPr>
        <p:txBody>
          <a:bodyPr wrap="square" lIns="91440" tIns="45720" rIns="91440" bIns="45720" rtlCol="0" anchor="t">
            <a:spAutoFit/>
          </a:bodyPr>
          <a:lstStyle/>
          <a:p>
            <a:pPr>
              <a:lnSpc>
                <a:spcPct val="100000"/>
              </a:lnSpc>
            </a:pPr>
            <a:r>
              <a:rPr lang="en-US" sz="1800" dirty="0">
                <a:solidFill>
                  <a:srgbClr val="000000"/>
                </a:solidFill>
                <a:latin typeface="Calibri" pitchFamily="34" charset="0"/>
                <a:ea typeface="Calibri" pitchFamily="34" charset="-122"/>
                <a:cs typeface="Calibri" pitchFamily="34" charset="-120"/>
              </a:rPr>
              <a:t> </a:t>
            </a:r>
            <a:endParaRPr lang="en-US" sz="1600" dirty="0"/>
          </a:p>
        </p:txBody>
      </p:sp>
      <p:sp>
        <p:nvSpPr>
          <p:cNvPr id="5" name="Text 3"/>
          <p:cNvSpPr/>
          <p:nvPr/>
        </p:nvSpPr>
        <p:spPr>
          <a:xfrm>
            <a:off x="645571" y="1188309"/>
            <a:ext cx="2674531" cy="530324"/>
          </a:xfrm>
          <a:prstGeom prst="rect">
            <a:avLst/>
          </a:prstGeom>
          <a:noFill/>
          <a:ln/>
        </p:spPr>
        <p:txBody>
          <a:bodyPr wrap="square" lIns="91440" tIns="45720" rIns="91440" bIns="45720" rtlCol="0" anchor="t"/>
          <a:lstStyle/>
          <a:p>
            <a:pPr>
              <a:lnSpc>
                <a:spcPct val="100000"/>
              </a:lnSpc>
            </a:pPr>
            <a:r>
              <a:rPr lang="en-US" sz="3200" b="1" dirty="0">
                <a:solidFill>
                  <a:srgbClr val="63BCCA"/>
                </a:solidFill>
                <a:latin typeface="MiSans" pitchFamily="34" charset="0"/>
                <a:ea typeface="MiSans" pitchFamily="34" charset="-122"/>
                <a:cs typeface="MiSans" pitchFamily="34" charset="-120"/>
              </a:rPr>
              <a:t>CONTENT</a:t>
            </a:r>
            <a:endParaRPr lang="en-US" sz="1600" dirty="0"/>
          </a:p>
        </p:txBody>
      </p:sp>
      <p:sp>
        <p:nvSpPr>
          <p:cNvPr id="6" name="Text 4"/>
          <p:cNvSpPr/>
          <p:nvPr/>
        </p:nvSpPr>
        <p:spPr>
          <a:xfrm>
            <a:off x="678068" y="3392232"/>
            <a:ext cx="1703655" cy="806450"/>
          </a:xfrm>
          <a:prstGeom prst="rect">
            <a:avLst/>
          </a:prstGeom>
          <a:noFill/>
          <a:ln/>
        </p:spPr>
        <p:txBody>
          <a:bodyPr wrap="square" lIns="91440" tIns="45720" rIns="91440" bIns="45720" rtlCol="0" anchor="t">
            <a:spAutoFit/>
          </a:bodyPr>
          <a:lstStyle/>
          <a:p>
            <a:pPr>
              <a:lnSpc>
                <a:spcPct val="100000"/>
              </a:lnSpc>
            </a:pPr>
            <a:r>
              <a:rPr lang="en-US" sz="5200" b="1" dirty="0">
                <a:solidFill>
                  <a:srgbClr val="63BCCA"/>
                </a:solidFill>
                <a:latin typeface="MiSans" pitchFamily="34" charset="0"/>
                <a:ea typeface="MiSans" pitchFamily="34" charset="-122"/>
                <a:cs typeface="MiSans" pitchFamily="34" charset="-120"/>
              </a:rPr>
              <a:t>01</a:t>
            </a:r>
            <a:endParaRPr lang="en-US" sz="1600" dirty="0"/>
          </a:p>
        </p:txBody>
      </p:sp>
      <p:sp>
        <p:nvSpPr>
          <p:cNvPr id="7" name="Text 5"/>
          <p:cNvSpPr/>
          <p:nvPr/>
        </p:nvSpPr>
        <p:spPr>
          <a:xfrm>
            <a:off x="1648954" y="3608767"/>
            <a:ext cx="4388991" cy="584835"/>
          </a:xfrm>
          <a:prstGeom prst="rect">
            <a:avLst/>
          </a:prstGeom>
          <a:noFill/>
          <a:ln/>
        </p:spPr>
        <p:txBody>
          <a:bodyPr wrap="square" lIns="91440" tIns="45720" rIns="91440" bIns="45720" rtlCol="0" anchor="t"/>
          <a:lstStyle/>
          <a:p>
            <a:pPr>
              <a:lnSpc>
                <a:spcPct val="100000"/>
              </a:lnSpc>
            </a:pPr>
            <a:r>
              <a:rPr lang="en-US" sz="2200" dirty="0">
                <a:solidFill>
                  <a:srgbClr val="63BCCA"/>
                </a:solidFill>
                <a:latin typeface="MiSans" pitchFamily="34" charset="0"/>
                <a:ea typeface="MiSans" pitchFamily="34" charset="-122"/>
                <a:cs typeface="MiSans" pitchFamily="34" charset="-120"/>
              </a:rPr>
              <a:t>Future Proof</a:t>
            </a:r>
            <a:endParaRPr lang="en-US" sz="1600" dirty="0"/>
          </a:p>
        </p:txBody>
      </p:sp>
      <p:sp>
        <p:nvSpPr>
          <p:cNvPr id="8" name="Text 6"/>
          <p:cNvSpPr/>
          <p:nvPr/>
        </p:nvSpPr>
        <p:spPr>
          <a:xfrm>
            <a:off x="5961567" y="3392194"/>
            <a:ext cx="1703655" cy="806450"/>
          </a:xfrm>
          <a:prstGeom prst="rect">
            <a:avLst/>
          </a:prstGeom>
          <a:noFill/>
          <a:ln/>
        </p:spPr>
        <p:txBody>
          <a:bodyPr wrap="square" lIns="91440" tIns="45720" rIns="91440" bIns="45720" rtlCol="0" anchor="t">
            <a:spAutoFit/>
          </a:bodyPr>
          <a:lstStyle/>
          <a:p>
            <a:pPr>
              <a:lnSpc>
                <a:spcPct val="100000"/>
              </a:lnSpc>
            </a:pPr>
            <a:r>
              <a:rPr lang="en-US" sz="5200" b="1" dirty="0">
                <a:solidFill>
                  <a:srgbClr val="63BCCA"/>
                </a:solidFill>
                <a:latin typeface="MiSans" pitchFamily="34" charset="0"/>
                <a:ea typeface="MiSans" pitchFamily="34" charset="-122"/>
                <a:cs typeface="MiSans" pitchFamily="34" charset="-120"/>
              </a:rPr>
              <a:t>02</a:t>
            </a:r>
            <a:endParaRPr lang="en-US" sz="1600" dirty="0"/>
          </a:p>
        </p:txBody>
      </p:sp>
      <p:sp>
        <p:nvSpPr>
          <p:cNvPr id="9" name="Text 7"/>
          <p:cNvSpPr/>
          <p:nvPr/>
        </p:nvSpPr>
        <p:spPr>
          <a:xfrm>
            <a:off x="6932453" y="3608729"/>
            <a:ext cx="4388991" cy="584835"/>
          </a:xfrm>
          <a:prstGeom prst="rect">
            <a:avLst/>
          </a:prstGeom>
          <a:noFill/>
          <a:ln/>
        </p:spPr>
        <p:txBody>
          <a:bodyPr wrap="square" lIns="91440" tIns="45720" rIns="91440" bIns="45720" rtlCol="0" anchor="t"/>
          <a:lstStyle/>
          <a:p>
            <a:pPr>
              <a:lnSpc>
                <a:spcPct val="100000"/>
              </a:lnSpc>
            </a:pPr>
            <a:r>
              <a:rPr lang="en-US" sz="2200" dirty="0">
                <a:solidFill>
                  <a:srgbClr val="63BCCA"/>
                </a:solidFill>
                <a:latin typeface="MiSans" pitchFamily="34" charset="0"/>
                <a:ea typeface="MiSans" pitchFamily="34" charset="-122"/>
                <a:cs typeface="MiSans" pitchFamily="34" charset="-120"/>
              </a:rPr>
              <a:t>Contact Profile</a:t>
            </a:r>
            <a:endParaRPr lang="en-US" sz="1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2628900" y="1594632"/>
            <a:ext cx="5962650" cy="5962650"/>
          </a:xfrm>
          <a:prstGeom prst="donut">
            <a:avLst/>
          </a:prstGeom>
          <a:gradFill flip="none" rotWithShape="1">
            <a:gsLst>
              <a:gs pos="0">
                <a:srgbClr val="F6F8FD">
                  <a:alpha val="0"/>
                </a:srgbClr>
              </a:gs>
              <a:gs pos="100000">
                <a:srgbClr val="90D0DF"/>
              </a:gs>
            </a:gsLst>
            <a:lin ang="5400000" scaled="1"/>
          </a:gradFill>
          <a:ln/>
        </p:spPr>
      </p:sp>
      <p:sp>
        <p:nvSpPr>
          <p:cNvPr id="3" name="Text 1"/>
          <p:cNvSpPr/>
          <p:nvPr/>
        </p:nvSpPr>
        <p:spPr>
          <a:xfrm>
            <a:off x="-2628900" y="1594632"/>
            <a:ext cx="5962650" cy="5962650"/>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17160000">
            <a:off x="1818005" y="6063762"/>
            <a:ext cx="1478915" cy="1478915"/>
          </a:xfrm>
          <a:prstGeom prst="ellipse">
            <a:avLst/>
          </a:prstGeom>
          <a:gradFill flip="none" rotWithShape="1">
            <a:gsLst>
              <a:gs pos="0">
                <a:srgbClr val="F6F8FD">
                  <a:alpha val="0"/>
                </a:srgbClr>
              </a:gs>
              <a:gs pos="100000">
                <a:srgbClr val="90D0DF"/>
              </a:gs>
            </a:gsLst>
            <a:lin ang="5400000" scaled="1"/>
          </a:gradFill>
          <a:ln/>
        </p:spPr>
      </p:sp>
      <p:sp>
        <p:nvSpPr>
          <p:cNvPr id="5" name="Text 3"/>
          <p:cNvSpPr/>
          <p:nvPr/>
        </p:nvSpPr>
        <p:spPr>
          <a:xfrm rot="17160000">
            <a:off x="1818005" y="6063762"/>
            <a:ext cx="1478915" cy="1478915"/>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9130626" y="-877423"/>
            <a:ext cx="4990465" cy="4990465"/>
          </a:xfrm>
          <a:prstGeom prst="ellipse">
            <a:avLst/>
          </a:prstGeom>
          <a:gradFill flip="none" rotWithShape="1">
            <a:gsLst>
              <a:gs pos="0">
                <a:srgbClr val="F6F8FD">
                  <a:alpha val="0"/>
                </a:srgbClr>
              </a:gs>
              <a:gs pos="100000">
                <a:srgbClr val="90D0DF"/>
              </a:gs>
            </a:gsLst>
            <a:lin ang="5400000" scaled="1"/>
          </a:gradFill>
          <a:ln/>
        </p:spPr>
      </p:sp>
      <p:sp>
        <p:nvSpPr>
          <p:cNvPr id="7" name="Text 5"/>
          <p:cNvSpPr/>
          <p:nvPr/>
        </p:nvSpPr>
        <p:spPr>
          <a:xfrm>
            <a:off x="9130626" y="-877423"/>
            <a:ext cx="4990465" cy="4990465"/>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0584815" y="5888502"/>
            <a:ext cx="2082165" cy="2082165"/>
          </a:xfrm>
          <a:prstGeom prst="blockArc">
            <a:avLst/>
          </a:prstGeom>
          <a:gradFill flip="none" rotWithShape="1">
            <a:gsLst>
              <a:gs pos="0">
                <a:srgbClr val="90D0DF"/>
              </a:gs>
              <a:gs pos="4000">
                <a:srgbClr val="90D0DF"/>
              </a:gs>
              <a:gs pos="100000">
                <a:srgbClr val="F6F8FD">
                  <a:alpha val="0"/>
                </a:srgbClr>
              </a:gs>
            </a:gsLst>
            <a:lin ang="5400000" scaled="1"/>
          </a:gradFill>
          <a:ln/>
        </p:spPr>
      </p:sp>
      <p:sp>
        <p:nvSpPr>
          <p:cNvPr id="9" name="Text 7"/>
          <p:cNvSpPr/>
          <p:nvPr/>
        </p:nvSpPr>
        <p:spPr>
          <a:xfrm>
            <a:off x="10584815" y="5888502"/>
            <a:ext cx="2082165" cy="2082165"/>
          </a:xfrm>
          <a:prstGeom prst="rect">
            <a:avLst/>
          </a:prstGeom>
          <a:noFill/>
          <a:ln/>
        </p:spPr>
        <p:txBody>
          <a:bodyPr wrap="square" lIns="45720" tIns="91440" rIns="91440" bIns="45720" rtlCol="0" anchor="ctr"/>
          <a:lstStyle/>
          <a:p>
            <a:pPr>
              <a:lnSpc>
                <a:spcPct val="100000"/>
              </a:lnSpc>
            </a:pPr>
            <a:endParaRPr lang="en-US" sz="1600" dirty="0"/>
          </a:p>
        </p:txBody>
      </p:sp>
      <p:sp>
        <p:nvSpPr>
          <p:cNvPr id="10" name="Text 8"/>
          <p:cNvSpPr/>
          <p:nvPr/>
        </p:nvSpPr>
        <p:spPr>
          <a:xfrm>
            <a:off x="2942702" y="3868507"/>
            <a:ext cx="6653306" cy="960815"/>
          </a:xfrm>
          <a:prstGeom prst="rect">
            <a:avLst/>
          </a:prstGeom>
          <a:noFill/>
          <a:ln/>
        </p:spPr>
        <p:txBody>
          <a:bodyPr wrap="square" lIns="91440" tIns="45720" rIns="91440" bIns="45720" rtlCol="0" anchor="t"/>
          <a:lstStyle/>
          <a:p>
            <a:pPr algn="ctr">
              <a:lnSpc>
                <a:spcPct val="100000"/>
              </a:lnSpc>
            </a:pPr>
            <a:r>
              <a:rPr lang="en-US" sz="3600" dirty="0">
                <a:solidFill>
                  <a:srgbClr val="63BCCA"/>
                </a:solidFill>
                <a:latin typeface="MiSans" pitchFamily="34" charset="0"/>
                <a:ea typeface="MiSans" pitchFamily="34" charset="-122"/>
                <a:cs typeface="MiSans" pitchFamily="34" charset="-120"/>
              </a:rPr>
              <a:t>Product Essence</a:t>
            </a:r>
            <a:endParaRPr lang="en-US" sz="1600" dirty="0"/>
          </a:p>
        </p:txBody>
      </p:sp>
      <p:sp>
        <p:nvSpPr>
          <p:cNvPr id="11" name="Shape 9"/>
          <p:cNvSpPr/>
          <p:nvPr/>
        </p:nvSpPr>
        <p:spPr>
          <a:xfrm>
            <a:off x="5361668" y="1594675"/>
            <a:ext cx="1815374" cy="1815374"/>
          </a:xfrm>
          <a:prstGeom prst="ellipse">
            <a:avLst/>
          </a:prstGeom>
          <a:gradFill flip="none" rotWithShape="1">
            <a:gsLst>
              <a:gs pos="0">
                <a:srgbClr val="90D0DF"/>
              </a:gs>
              <a:gs pos="12000">
                <a:srgbClr val="90D0DF"/>
              </a:gs>
              <a:gs pos="100000">
                <a:srgbClr val="F6F8FD">
                  <a:alpha val="0"/>
                </a:srgbClr>
              </a:gs>
            </a:gsLst>
            <a:lin ang="5400000" scaled="1"/>
          </a:gradFill>
          <a:ln/>
        </p:spPr>
      </p:sp>
      <p:sp>
        <p:nvSpPr>
          <p:cNvPr id="12" name="Text 10"/>
          <p:cNvSpPr/>
          <p:nvPr/>
        </p:nvSpPr>
        <p:spPr>
          <a:xfrm>
            <a:off x="5361668" y="1594675"/>
            <a:ext cx="1815374" cy="1815374"/>
          </a:xfrm>
          <a:prstGeom prst="rect">
            <a:avLst/>
          </a:prstGeom>
          <a:noFill/>
          <a:ln/>
        </p:spPr>
        <p:txBody>
          <a:bodyPr wrap="square" lIns="45720" tIns="91440" rIns="91440" bIns="45720" rtlCol="0" anchor="ctr"/>
          <a:lstStyle/>
          <a:p>
            <a:pPr algn="ctr">
              <a:lnSpc>
                <a:spcPct val="100000"/>
              </a:lnSpc>
            </a:pPr>
            <a:r>
              <a:rPr lang="en-US" sz="6600" dirty="0">
                <a:solidFill>
                  <a:srgbClr val="FFFFFF"/>
                </a:solidFill>
                <a:latin typeface="MiSans" pitchFamily="34" charset="0"/>
                <a:ea typeface="MiSans" pitchFamily="34" charset="-122"/>
                <a:cs typeface="MiSans" pitchFamily="34" charset="-120"/>
              </a:rPr>
              <a:t>01</a:t>
            </a:r>
            <a:endParaRPr lang="en-US" sz="1600" dirty="0"/>
          </a:p>
        </p:txBody>
      </p:sp>
      <p:sp>
        <p:nvSpPr>
          <p:cNvPr id="13" name="Shape 11"/>
          <p:cNvSpPr/>
          <p:nvPr/>
        </p:nvSpPr>
        <p:spPr>
          <a:xfrm>
            <a:off x="8693785" y="-474789"/>
            <a:ext cx="2069465" cy="2069465"/>
          </a:xfrm>
          <a:prstGeom prst="ellipse">
            <a:avLst/>
          </a:prstGeom>
          <a:gradFill flip="none" rotWithShape="1">
            <a:gsLst>
              <a:gs pos="0">
                <a:srgbClr val="F6F8FD">
                  <a:alpha val="0"/>
                </a:srgbClr>
              </a:gs>
              <a:gs pos="100000">
                <a:srgbClr val="90D0DF">
                  <a:alpha val="34000"/>
                </a:srgbClr>
              </a:gs>
            </a:gsLst>
            <a:lin ang="5400000" scaled="1"/>
          </a:gradFill>
          <a:ln/>
        </p:spPr>
      </p:sp>
      <p:sp>
        <p:nvSpPr>
          <p:cNvPr id="14" name="Text 12"/>
          <p:cNvSpPr/>
          <p:nvPr/>
        </p:nvSpPr>
        <p:spPr>
          <a:xfrm>
            <a:off x="8693785" y="-47478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47941" y="5944171"/>
            <a:ext cx="1478915" cy="1478915"/>
          </a:xfrm>
          <a:prstGeom prst="ellipse">
            <a:avLst/>
          </a:prstGeom>
          <a:gradFill flip="none" rotWithShape="1">
            <a:gsLst>
              <a:gs pos="0">
                <a:srgbClr val="66BECB"/>
              </a:gs>
              <a:gs pos="45000">
                <a:srgbClr val="66BECB"/>
              </a:gs>
              <a:gs pos="100000">
                <a:srgbClr val="E4F3F7"/>
              </a:gs>
            </a:gsLst>
            <a:lin ang="5400000" scaled="1"/>
          </a:gradFill>
          <a:ln/>
        </p:spPr>
      </p:sp>
      <p:sp>
        <p:nvSpPr>
          <p:cNvPr id="3" name="Text 1"/>
          <p:cNvSpPr/>
          <p:nvPr/>
        </p:nvSpPr>
        <p:spPr>
          <a:xfrm>
            <a:off x="-547941" y="5944171"/>
            <a:ext cx="1478915" cy="1478915"/>
          </a:xfrm>
          <a:prstGeom prst="rect">
            <a:avLst/>
          </a:prstGeom>
          <a:noFill/>
          <a:ln/>
        </p:spPr>
        <p:txBody>
          <a:bodyPr wrap="square" lIns="45720" tIns="91440" rIns="91440" bIns="45720" rtlCol="0" anchor="ctr"/>
          <a:lstStyle/>
          <a:p>
            <a:pPr>
              <a:lnSpc>
                <a:spcPct val="100000"/>
              </a:lnSpc>
            </a:pPr>
            <a:endParaRPr lang="en-US" sz="1600" dirty="0"/>
          </a:p>
        </p:txBody>
      </p:sp>
      <p:sp>
        <p:nvSpPr>
          <p:cNvPr id="4" name="Text 2"/>
          <p:cNvSpPr/>
          <p:nvPr/>
        </p:nvSpPr>
        <p:spPr>
          <a:xfrm>
            <a:off x="3633470" y="5574665"/>
            <a:ext cx="9527540" cy="276225"/>
          </a:xfrm>
          <a:prstGeom prst="rect">
            <a:avLst/>
          </a:prstGeom>
          <a:noFill/>
          <a:ln/>
        </p:spPr>
        <p:txBody>
          <a:bodyPr wrap="square" lIns="91440" tIns="45720" rIns="91440" bIns="45720" rtlCol="0" anchor="t">
            <a:spAutoFit/>
          </a:bodyPr>
          <a:lstStyle/>
          <a:p>
            <a:pPr>
              <a:lnSpc>
                <a:spcPct val="100000"/>
              </a:lnSpc>
            </a:pPr>
            <a:r>
              <a:rPr lang="en-US" sz="1800" dirty="0">
                <a:solidFill>
                  <a:srgbClr val="FFFFFF"/>
                </a:solidFill>
                <a:latin typeface="MiSans" pitchFamily="34" charset="0"/>
                <a:ea typeface="MiSans" pitchFamily="34" charset="-122"/>
                <a:cs typeface="MiSans" pitchFamily="34" charset="-120"/>
              </a:rPr>
              <a:t>汇报人：xxx   汇报时间：x年x月x日</a:t>
            </a:r>
            <a:endParaRPr lang="en-US" sz="1600" dirty="0"/>
          </a:p>
        </p:txBody>
      </p:sp>
      <p:sp>
        <p:nvSpPr>
          <p:cNvPr id="5" name="Shape 3"/>
          <p:cNvSpPr/>
          <p:nvPr/>
        </p:nvSpPr>
        <p:spPr>
          <a:xfrm rot="9420000">
            <a:off x="-586085" y="-788784"/>
            <a:ext cx="1892602" cy="1816441"/>
          </a:xfrm>
          <a:prstGeom prst="blockArc">
            <a:avLst/>
          </a:prstGeom>
          <a:gradFill flip="none" rotWithShape="1">
            <a:gsLst>
              <a:gs pos="0">
                <a:srgbClr val="A8EAE4">
                  <a:alpha val="42000"/>
                </a:srgbClr>
              </a:gs>
              <a:gs pos="25000">
                <a:srgbClr val="A8EAE4">
                  <a:alpha val="42000"/>
                </a:srgbClr>
              </a:gs>
              <a:gs pos="100000">
                <a:srgbClr val="E4F3F7"/>
              </a:gs>
            </a:gsLst>
            <a:lin ang="5400000" scaled="1"/>
          </a:gradFill>
          <a:ln/>
        </p:spPr>
      </p:sp>
      <p:sp>
        <p:nvSpPr>
          <p:cNvPr id="6" name="Text 4"/>
          <p:cNvSpPr/>
          <p:nvPr/>
        </p:nvSpPr>
        <p:spPr>
          <a:xfrm rot="9420000">
            <a:off x="-586085" y="-788784"/>
            <a:ext cx="1892602" cy="1816441"/>
          </a:xfrm>
          <a:prstGeom prst="rect">
            <a:avLst/>
          </a:prstGeom>
          <a:noFill/>
          <a:ln/>
        </p:spPr>
        <p:txBody>
          <a:bodyPr wrap="square" lIns="45720" tIns="91440" rIns="91440" bIns="45720" rtlCol="0" anchor="ctr"/>
          <a:lstStyle/>
          <a:p>
            <a:pPr>
              <a:lnSpc>
                <a:spcPct val="100000"/>
              </a:lnSpc>
            </a:pPr>
            <a:endParaRPr lang="en-US" sz="1600" dirty="0"/>
          </a:p>
        </p:txBody>
      </p:sp>
      <p:sp>
        <p:nvSpPr>
          <p:cNvPr id="7" name="Shape 5"/>
          <p:cNvSpPr/>
          <p:nvPr/>
        </p:nvSpPr>
        <p:spPr>
          <a:xfrm>
            <a:off x="755650" y="4003040"/>
            <a:ext cx="3134995" cy="434975"/>
          </a:xfrm>
          <a:prstGeom prst="roundRect">
            <a:avLst/>
          </a:prstGeom>
          <a:solidFill>
            <a:srgbClr val="63BCCA"/>
          </a:solidFill>
          <a:ln w="12700">
            <a:solidFill>
              <a:srgbClr val="AEB5C0"/>
            </a:solidFill>
            <a:prstDash val="solid"/>
          </a:ln>
        </p:spPr>
      </p:sp>
      <p:sp>
        <p:nvSpPr>
          <p:cNvPr id="8" name="Text 6"/>
          <p:cNvSpPr/>
          <p:nvPr/>
        </p:nvSpPr>
        <p:spPr>
          <a:xfrm>
            <a:off x="755650" y="4003040"/>
            <a:ext cx="3134995" cy="434975"/>
          </a:xfrm>
          <a:prstGeom prst="rect">
            <a:avLst/>
          </a:prstGeom>
          <a:noFill/>
          <a:ln/>
        </p:spPr>
        <p:txBody>
          <a:bodyPr wrap="square" lIns="45720" tIns="91440" rIns="91440" bIns="45720" rtlCol="0" anchor="ctr"/>
          <a:lstStyle/>
          <a:p>
            <a:pPr>
              <a:lnSpc>
                <a:spcPct val="100000"/>
              </a:lnSpc>
            </a:pPr>
            <a:endParaRPr lang="en-US" sz="1600" dirty="0"/>
          </a:p>
        </p:txBody>
      </p:sp>
      <p:pic>
        <p:nvPicPr>
          <p:cNvPr id="9" name="Image 0" descr="https://kimi-img.moonshot.cn/pub/slides/slides_tmpl/image/25-09-28-15:21:17-d3ce3r8s8jdo4os5dc00.jpg"/>
          <p:cNvPicPr>
            <a:picLocks noChangeAspect="1"/>
          </p:cNvPicPr>
          <p:nvPr/>
        </p:nvPicPr>
        <p:blipFill>
          <a:blip r:embed="rId3"/>
          <a:srcRect l="30268" r="29421"/>
          <a:stretch/>
        </p:blipFill>
        <p:spPr>
          <a:xfrm>
            <a:off x="742950" y="1594485"/>
            <a:ext cx="3504565" cy="4604385"/>
          </a:xfrm>
          <a:prstGeom prst="rect">
            <a:avLst/>
          </a:prstGeom>
        </p:spPr>
      </p:pic>
      <p:sp>
        <p:nvSpPr>
          <p:cNvPr id="10" name="Text 7"/>
          <p:cNvSpPr/>
          <p:nvPr/>
        </p:nvSpPr>
        <p:spPr>
          <a:xfrm>
            <a:off x="678860" y="973855"/>
            <a:ext cx="10418445" cy="368300"/>
          </a:xfrm>
          <a:prstGeom prst="rect">
            <a:avLst/>
          </a:prstGeom>
          <a:noFill/>
          <a:ln/>
        </p:spPr>
        <p:txBody>
          <a:bodyPr wrap="square" lIns="91440" tIns="45720" rIns="91440" bIns="45720" rtlCol="0" anchor="t">
            <a:spAutoFit/>
          </a:bodyPr>
          <a:lstStyle/>
          <a:p>
            <a:pPr>
              <a:lnSpc>
                <a:spcPct val="100000"/>
              </a:lnSpc>
            </a:pPr>
            <a:r>
              <a:rPr lang="en-US" sz="2400" dirty="0">
                <a:solidFill>
                  <a:srgbClr val="63BCCA"/>
                </a:solidFill>
                <a:latin typeface="MiSans" pitchFamily="34" charset="0"/>
                <a:ea typeface="MiSans" pitchFamily="34" charset="-122"/>
                <a:cs typeface="MiSans" pitchFamily="34" charset="-120"/>
              </a:rPr>
              <a:t>RetailDesk POS Android Edge</a:t>
            </a:r>
            <a:endParaRPr lang="en-US" sz="1600" dirty="0"/>
          </a:p>
        </p:txBody>
      </p:sp>
      <p:sp>
        <p:nvSpPr>
          <p:cNvPr id="11" name="Shape 8"/>
          <p:cNvSpPr/>
          <p:nvPr/>
        </p:nvSpPr>
        <p:spPr>
          <a:xfrm>
            <a:off x="10122535" y="-634619"/>
            <a:ext cx="2069465" cy="2069465"/>
          </a:xfrm>
          <a:prstGeom prst="ellipse">
            <a:avLst/>
          </a:prstGeom>
          <a:gradFill flip="none" rotWithShape="1">
            <a:gsLst>
              <a:gs pos="0">
                <a:srgbClr val="A8EAE4">
                  <a:alpha val="42000"/>
                </a:srgbClr>
              </a:gs>
              <a:gs pos="42000">
                <a:srgbClr val="A8EAE4">
                  <a:alpha val="42000"/>
                </a:srgbClr>
              </a:gs>
              <a:gs pos="100000">
                <a:srgbClr val="E4F3F7"/>
              </a:gs>
            </a:gsLst>
            <a:lin ang="5400000" scaled="1"/>
          </a:gradFill>
          <a:ln/>
        </p:spPr>
      </p:sp>
      <p:sp>
        <p:nvSpPr>
          <p:cNvPr id="12" name="Text 9"/>
          <p:cNvSpPr/>
          <p:nvPr/>
        </p:nvSpPr>
        <p:spPr>
          <a:xfrm>
            <a:off x="10122535" y="-63461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0"/>
          <p:cNvSpPr/>
          <p:nvPr/>
        </p:nvSpPr>
        <p:spPr>
          <a:xfrm>
            <a:off x="3312795" y="1511300"/>
            <a:ext cx="1132170" cy="461010"/>
          </a:xfrm>
          <a:prstGeom prst="roundRect">
            <a:avLst>
              <a:gd name="adj" fmla="val 50000"/>
            </a:avLst>
          </a:prstGeom>
          <a:gradFill flip="none" rotWithShape="1">
            <a:gsLst>
              <a:gs pos="0">
                <a:srgbClr val="66BECB"/>
              </a:gs>
              <a:gs pos="45000">
                <a:srgbClr val="66BECB"/>
              </a:gs>
              <a:gs pos="100000">
                <a:srgbClr val="E4F3F7"/>
              </a:gs>
            </a:gsLst>
            <a:lin ang="5400000" scaled="1"/>
          </a:gradFill>
          <a:ln/>
        </p:spPr>
      </p:sp>
      <p:sp>
        <p:nvSpPr>
          <p:cNvPr id="14" name="Text 11"/>
          <p:cNvSpPr/>
          <p:nvPr/>
        </p:nvSpPr>
        <p:spPr>
          <a:xfrm>
            <a:off x="3312795" y="1511300"/>
            <a:ext cx="1132170" cy="461010"/>
          </a:xfrm>
          <a:prstGeom prst="rect">
            <a:avLst/>
          </a:prstGeom>
          <a:noFill/>
          <a:ln/>
        </p:spPr>
        <p:txBody>
          <a:bodyPr wrap="square" lIns="45720" tIns="91440" rIns="91440" bIns="45720" rtlCol="0" anchor="ctr"/>
          <a:lstStyle/>
          <a:p>
            <a:pPr>
              <a:lnSpc>
                <a:spcPct val="100000"/>
              </a:lnSpc>
            </a:pPr>
            <a:r>
              <a:rPr lang="en-US" sz="2000" dirty="0">
                <a:solidFill>
                  <a:srgbClr val="FFFFFF"/>
                </a:solidFill>
                <a:latin typeface="MiSans" pitchFamily="34" charset="0"/>
                <a:ea typeface="MiSans" pitchFamily="34" charset="-122"/>
                <a:cs typeface="MiSans" pitchFamily="34" charset="-120"/>
              </a:rPr>
              <a:t>01</a:t>
            </a:r>
            <a:endParaRPr lang="en-US" sz="1600" dirty="0"/>
          </a:p>
        </p:txBody>
      </p:sp>
      <p:sp>
        <p:nvSpPr>
          <p:cNvPr id="15" name="Text 12"/>
          <p:cNvSpPr/>
          <p:nvPr/>
        </p:nvSpPr>
        <p:spPr>
          <a:xfrm>
            <a:off x="4492588" y="1633220"/>
            <a:ext cx="2992027" cy="339090"/>
          </a:xfrm>
          <a:prstGeom prst="rect">
            <a:avLst/>
          </a:prstGeom>
          <a:noFill/>
          <a:ln/>
        </p:spPr>
        <p:txBody>
          <a:bodyPr wrap="square" lIns="91440" tIns="45720" rIns="91440" bIns="45720" rtlCol="0" anchor="t"/>
          <a:lstStyle/>
          <a:p>
            <a:pPr>
              <a:lnSpc>
                <a:spcPct val="100000"/>
              </a:lnSpc>
            </a:pPr>
            <a:r>
              <a:rPr lang="en-US" sz="1600" dirty="0">
                <a:solidFill>
                  <a:srgbClr val="63BCCA"/>
                </a:solidFill>
                <a:latin typeface="MiSans" pitchFamily="34" charset="0"/>
                <a:ea typeface="MiSans" pitchFamily="34" charset="-122"/>
                <a:cs typeface="MiSans" pitchFamily="34" charset="-120"/>
              </a:rPr>
              <a:t>Android-Based POS</a:t>
            </a:r>
            <a:endParaRPr lang="en-US" sz="1600" dirty="0"/>
          </a:p>
        </p:txBody>
      </p:sp>
      <p:sp>
        <p:nvSpPr>
          <p:cNvPr id="16" name="Text 13"/>
          <p:cNvSpPr/>
          <p:nvPr/>
        </p:nvSpPr>
        <p:spPr>
          <a:xfrm>
            <a:off x="4492588" y="1934210"/>
            <a:ext cx="7148608" cy="1242695"/>
          </a:xfrm>
          <a:prstGeom prst="rect">
            <a:avLst/>
          </a:prstGeom>
          <a:noFill/>
          <a:ln/>
        </p:spPr>
        <p:txBody>
          <a:bodyPr wrap="square" lIns="91440" tIns="45720" rIns="91440" bIns="45720" rtlCol="0" anchor="t"/>
          <a:lstStyle/>
          <a:p>
            <a:pPr>
              <a:lnSpc>
                <a:spcPct val="150000"/>
              </a:lnSpc>
            </a:pPr>
            <a:r>
              <a:rPr lang="en-US" sz="1400" dirty="0">
                <a:solidFill>
                  <a:srgbClr val="404040"/>
                </a:solidFill>
                <a:latin typeface="MiSans" pitchFamily="34" charset="0"/>
                <a:ea typeface="MiSans" pitchFamily="34" charset="-122"/>
                <a:cs typeface="MiSans" pitchFamily="34" charset="-120"/>
              </a:rPr>
              <a:t>RetailDesk POS is an innovative Android-based point-of-sale solution designed to replace traditional cash registers. It offers a modern, scalable alternative that is compatible with a wide range of devices, including kiosks, tablets, notebooks, and large-screen phones.</a:t>
            </a:r>
            <a:endParaRPr lang="en-US" sz="1600" dirty="0"/>
          </a:p>
        </p:txBody>
      </p:sp>
      <p:sp>
        <p:nvSpPr>
          <p:cNvPr id="17" name="Shape 14"/>
          <p:cNvSpPr/>
          <p:nvPr/>
        </p:nvSpPr>
        <p:spPr>
          <a:xfrm>
            <a:off x="3312985" y="3106085"/>
            <a:ext cx="1132205" cy="461010"/>
          </a:xfrm>
          <a:prstGeom prst="roundRect">
            <a:avLst>
              <a:gd name="adj" fmla="val 50000"/>
            </a:avLst>
          </a:prstGeom>
          <a:gradFill flip="none" rotWithShape="1">
            <a:gsLst>
              <a:gs pos="0">
                <a:srgbClr val="66BECB"/>
              </a:gs>
              <a:gs pos="45000">
                <a:srgbClr val="66BECB"/>
              </a:gs>
              <a:gs pos="100000">
                <a:srgbClr val="E4F3F7"/>
              </a:gs>
            </a:gsLst>
            <a:lin ang="5400000" scaled="1"/>
          </a:gradFill>
          <a:ln/>
        </p:spPr>
      </p:sp>
      <p:sp>
        <p:nvSpPr>
          <p:cNvPr id="18" name="Text 15"/>
          <p:cNvSpPr/>
          <p:nvPr/>
        </p:nvSpPr>
        <p:spPr>
          <a:xfrm>
            <a:off x="3312985" y="3106085"/>
            <a:ext cx="1132205" cy="461010"/>
          </a:xfrm>
          <a:prstGeom prst="rect">
            <a:avLst/>
          </a:prstGeom>
          <a:noFill/>
          <a:ln/>
        </p:spPr>
        <p:txBody>
          <a:bodyPr wrap="square" lIns="45720" tIns="91440" rIns="91440" bIns="45720" rtlCol="0" anchor="ctr"/>
          <a:lstStyle/>
          <a:p>
            <a:pPr>
              <a:lnSpc>
                <a:spcPct val="100000"/>
              </a:lnSpc>
            </a:pPr>
            <a:r>
              <a:rPr lang="en-US" sz="2000" dirty="0">
                <a:solidFill>
                  <a:srgbClr val="FFFFFF"/>
                </a:solidFill>
                <a:latin typeface="MiSans" pitchFamily="34" charset="0"/>
                <a:ea typeface="MiSans" pitchFamily="34" charset="-122"/>
                <a:cs typeface="MiSans" pitchFamily="34" charset="-120"/>
              </a:rPr>
              <a:t>02</a:t>
            </a:r>
            <a:endParaRPr lang="en-US" sz="1600" dirty="0"/>
          </a:p>
        </p:txBody>
      </p:sp>
      <p:sp>
        <p:nvSpPr>
          <p:cNvPr id="19" name="Text 16"/>
          <p:cNvSpPr/>
          <p:nvPr/>
        </p:nvSpPr>
        <p:spPr>
          <a:xfrm>
            <a:off x="4492815" y="3228005"/>
            <a:ext cx="2992120" cy="339090"/>
          </a:xfrm>
          <a:prstGeom prst="rect">
            <a:avLst/>
          </a:prstGeom>
          <a:noFill/>
          <a:ln/>
        </p:spPr>
        <p:txBody>
          <a:bodyPr wrap="square" lIns="91440" tIns="45720" rIns="91440" bIns="45720" rtlCol="0" anchor="t"/>
          <a:lstStyle/>
          <a:p>
            <a:pPr>
              <a:lnSpc>
                <a:spcPct val="100000"/>
              </a:lnSpc>
            </a:pPr>
            <a:r>
              <a:rPr lang="en-US" sz="1600" dirty="0">
                <a:solidFill>
                  <a:srgbClr val="63BCCA"/>
                </a:solidFill>
                <a:latin typeface="MiSans" pitchFamily="34" charset="0"/>
                <a:ea typeface="MiSans" pitchFamily="34" charset="-122"/>
                <a:cs typeface="MiSans" pitchFamily="34" charset="-120"/>
              </a:rPr>
              <a:t>Target Audience</a:t>
            </a:r>
            <a:endParaRPr lang="en-US" sz="1600" dirty="0"/>
          </a:p>
        </p:txBody>
      </p:sp>
      <p:sp>
        <p:nvSpPr>
          <p:cNvPr id="20" name="Text 17"/>
          <p:cNvSpPr/>
          <p:nvPr/>
        </p:nvSpPr>
        <p:spPr>
          <a:xfrm>
            <a:off x="4492588" y="3599180"/>
            <a:ext cx="7148830" cy="1242695"/>
          </a:xfrm>
          <a:prstGeom prst="rect">
            <a:avLst/>
          </a:prstGeom>
          <a:noFill/>
          <a:ln/>
        </p:spPr>
        <p:txBody>
          <a:bodyPr wrap="square" lIns="91440" tIns="45720" rIns="91440" bIns="45720" rtlCol="0" anchor="t"/>
          <a:lstStyle/>
          <a:p>
            <a:pPr>
              <a:lnSpc>
                <a:spcPct val="150000"/>
              </a:lnSpc>
            </a:pPr>
            <a:r>
              <a:rPr lang="en-US" sz="1400" dirty="0">
                <a:solidFill>
                  <a:srgbClr val="404040"/>
                </a:solidFill>
                <a:latin typeface="MiSans" pitchFamily="34" charset="0"/>
                <a:ea typeface="MiSans" pitchFamily="34" charset="-122"/>
                <a:cs typeface="MiSans" pitchFamily="34" charset="-120"/>
              </a:rPr>
              <a:t>This solution is tailored for a variety of retail verticals, including supermarkets, malls, garment stores, food courts, cafes, beauty parlors, salons, hardware shops, and dairy outlets. It is designed to meet the diverse needs of these industries.</a:t>
            </a:r>
            <a:endParaRPr lang="en-US" sz="1600" dirty="0"/>
          </a:p>
        </p:txBody>
      </p:sp>
      <p:sp>
        <p:nvSpPr>
          <p:cNvPr id="21" name="Shape 18"/>
          <p:cNvSpPr/>
          <p:nvPr/>
        </p:nvSpPr>
        <p:spPr>
          <a:xfrm>
            <a:off x="3312985" y="4700869"/>
            <a:ext cx="1132205" cy="461010"/>
          </a:xfrm>
          <a:prstGeom prst="roundRect">
            <a:avLst>
              <a:gd name="adj" fmla="val 50000"/>
            </a:avLst>
          </a:prstGeom>
          <a:gradFill flip="none" rotWithShape="1">
            <a:gsLst>
              <a:gs pos="0">
                <a:srgbClr val="66BECB"/>
              </a:gs>
              <a:gs pos="45000">
                <a:srgbClr val="66BECB"/>
              </a:gs>
              <a:gs pos="100000">
                <a:srgbClr val="E4F3F7"/>
              </a:gs>
            </a:gsLst>
            <a:lin ang="5400000" scaled="1"/>
          </a:gradFill>
          <a:ln/>
        </p:spPr>
      </p:sp>
      <p:sp>
        <p:nvSpPr>
          <p:cNvPr id="22" name="Text 19"/>
          <p:cNvSpPr/>
          <p:nvPr/>
        </p:nvSpPr>
        <p:spPr>
          <a:xfrm>
            <a:off x="3312985" y="4700869"/>
            <a:ext cx="1132205" cy="461010"/>
          </a:xfrm>
          <a:prstGeom prst="rect">
            <a:avLst/>
          </a:prstGeom>
          <a:noFill/>
          <a:ln/>
        </p:spPr>
        <p:txBody>
          <a:bodyPr wrap="square" lIns="45720" tIns="91440" rIns="91440" bIns="45720" rtlCol="0" anchor="ctr"/>
          <a:lstStyle/>
          <a:p>
            <a:pPr>
              <a:lnSpc>
                <a:spcPct val="100000"/>
              </a:lnSpc>
            </a:pPr>
            <a:r>
              <a:rPr lang="en-US" sz="2000" dirty="0">
                <a:solidFill>
                  <a:srgbClr val="FFFFFF"/>
                </a:solidFill>
                <a:latin typeface="MiSans" pitchFamily="34" charset="0"/>
                <a:ea typeface="MiSans" pitchFamily="34" charset="-122"/>
                <a:cs typeface="MiSans" pitchFamily="34" charset="-120"/>
              </a:rPr>
              <a:t>03</a:t>
            </a:r>
            <a:endParaRPr lang="en-US" sz="1600" dirty="0"/>
          </a:p>
        </p:txBody>
      </p:sp>
      <p:sp>
        <p:nvSpPr>
          <p:cNvPr id="23" name="Text 20"/>
          <p:cNvSpPr/>
          <p:nvPr/>
        </p:nvSpPr>
        <p:spPr>
          <a:xfrm>
            <a:off x="4492815" y="4822789"/>
            <a:ext cx="2992120" cy="339090"/>
          </a:xfrm>
          <a:prstGeom prst="rect">
            <a:avLst/>
          </a:prstGeom>
          <a:noFill/>
          <a:ln/>
        </p:spPr>
        <p:txBody>
          <a:bodyPr wrap="square" lIns="91440" tIns="45720" rIns="91440" bIns="45720" rtlCol="0" anchor="t"/>
          <a:lstStyle/>
          <a:p>
            <a:pPr>
              <a:lnSpc>
                <a:spcPct val="100000"/>
              </a:lnSpc>
            </a:pPr>
            <a:r>
              <a:rPr lang="en-US" sz="1600" dirty="0">
                <a:solidFill>
                  <a:srgbClr val="63BCCA"/>
                </a:solidFill>
                <a:latin typeface="MiSans" pitchFamily="34" charset="0"/>
                <a:ea typeface="MiSans" pitchFamily="34" charset="-122"/>
                <a:cs typeface="MiSans" pitchFamily="34" charset="-120"/>
              </a:rPr>
              <a:t>Location</a:t>
            </a:r>
            <a:endParaRPr lang="en-US" sz="1600" dirty="0"/>
          </a:p>
        </p:txBody>
      </p:sp>
      <p:sp>
        <p:nvSpPr>
          <p:cNvPr id="24" name="Text 21"/>
          <p:cNvSpPr/>
          <p:nvPr/>
        </p:nvSpPr>
        <p:spPr>
          <a:xfrm>
            <a:off x="4492815" y="5123779"/>
            <a:ext cx="7148830" cy="1242695"/>
          </a:xfrm>
          <a:prstGeom prst="rect">
            <a:avLst/>
          </a:prstGeom>
          <a:noFill/>
          <a:ln/>
        </p:spPr>
        <p:txBody>
          <a:bodyPr wrap="square" lIns="91440" tIns="45720" rIns="91440" bIns="45720" rtlCol="0" anchor="t"/>
          <a:lstStyle/>
          <a:p>
            <a:pPr>
              <a:lnSpc>
                <a:spcPct val="150000"/>
              </a:lnSpc>
            </a:pPr>
            <a:r>
              <a:rPr lang="en-US" sz="1400" dirty="0">
                <a:solidFill>
                  <a:srgbClr val="404040"/>
                </a:solidFill>
                <a:latin typeface="MiSans" pitchFamily="34" charset="0"/>
                <a:ea typeface="MiSans" pitchFamily="34" charset="-122"/>
                <a:cs typeface="MiSans" pitchFamily="34" charset="-120"/>
              </a:rPr>
              <a:t>Developed by Bonrix Software Systems, RetailDesk POS is based in Ahmedabad, Gujarat, India. The company leverages its local expertise to provide tailored solutions that meet the unique needs of the Indian retail market.</a:t>
            </a:r>
            <a:endParaRPr lang="en-US" sz="16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2628900" y="1594632"/>
            <a:ext cx="5962650" cy="5962650"/>
          </a:xfrm>
          <a:prstGeom prst="donut">
            <a:avLst/>
          </a:prstGeom>
          <a:gradFill flip="none" rotWithShape="1">
            <a:gsLst>
              <a:gs pos="0">
                <a:srgbClr val="F6F8FD">
                  <a:alpha val="0"/>
                </a:srgbClr>
              </a:gs>
              <a:gs pos="100000">
                <a:srgbClr val="90D0DF"/>
              </a:gs>
            </a:gsLst>
            <a:lin ang="5400000" scaled="1"/>
          </a:gradFill>
          <a:ln/>
        </p:spPr>
      </p:sp>
      <p:sp>
        <p:nvSpPr>
          <p:cNvPr id="3" name="Text 1"/>
          <p:cNvSpPr/>
          <p:nvPr/>
        </p:nvSpPr>
        <p:spPr>
          <a:xfrm>
            <a:off x="-2628900" y="1594632"/>
            <a:ext cx="5962650" cy="5962650"/>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17160000">
            <a:off x="1818005" y="6063762"/>
            <a:ext cx="1478915" cy="1478915"/>
          </a:xfrm>
          <a:prstGeom prst="ellipse">
            <a:avLst/>
          </a:prstGeom>
          <a:gradFill flip="none" rotWithShape="1">
            <a:gsLst>
              <a:gs pos="0">
                <a:srgbClr val="F6F8FD">
                  <a:alpha val="0"/>
                </a:srgbClr>
              </a:gs>
              <a:gs pos="100000">
                <a:srgbClr val="90D0DF"/>
              </a:gs>
            </a:gsLst>
            <a:lin ang="5400000" scaled="1"/>
          </a:gradFill>
          <a:ln/>
        </p:spPr>
      </p:sp>
      <p:sp>
        <p:nvSpPr>
          <p:cNvPr id="5" name="Text 3"/>
          <p:cNvSpPr/>
          <p:nvPr/>
        </p:nvSpPr>
        <p:spPr>
          <a:xfrm rot="17160000">
            <a:off x="1818005" y="6063762"/>
            <a:ext cx="1478915" cy="1478915"/>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9130626" y="-877423"/>
            <a:ext cx="4990465" cy="4990465"/>
          </a:xfrm>
          <a:prstGeom prst="ellipse">
            <a:avLst/>
          </a:prstGeom>
          <a:gradFill flip="none" rotWithShape="1">
            <a:gsLst>
              <a:gs pos="0">
                <a:srgbClr val="F6F8FD">
                  <a:alpha val="0"/>
                </a:srgbClr>
              </a:gs>
              <a:gs pos="100000">
                <a:srgbClr val="90D0DF"/>
              </a:gs>
            </a:gsLst>
            <a:lin ang="5400000" scaled="1"/>
          </a:gradFill>
          <a:ln/>
        </p:spPr>
      </p:sp>
      <p:sp>
        <p:nvSpPr>
          <p:cNvPr id="7" name="Text 5"/>
          <p:cNvSpPr/>
          <p:nvPr/>
        </p:nvSpPr>
        <p:spPr>
          <a:xfrm>
            <a:off x="9130626" y="-877423"/>
            <a:ext cx="4990465" cy="4990465"/>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0584815" y="5888502"/>
            <a:ext cx="2082165" cy="2082165"/>
          </a:xfrm>
          <a:prstGeom prst="blockArc">
            <a:avLst/>
          </a:prstGeom>
          <a:gradFill flip="none" rotWithShape="1">
            <a:gsLst>
              <a:gs pos="0">
                <a:srgbClr val="90D0DF"/>
              </a:gs>
              <a:gs pos="4000">
                <a:srgbClr val="90D0DF"/>
              </a:gs>
              <a:gs pos="100000">
                <a:srgbClr val="F6F8FD">
                  <a:alpha val="0"/>
                </a:srgbClr>
              </a:gs>
            </a:gsLst>
            <a:lin ang="5400000" scaled="1"/>
          </a:gradFill>
          <a:ln/>
        </p:spPr>
      </p:sp>
      <p:sp>
        <p:nvSpPr>
          <p:cNvPr id="9" name="Text 7"/>
          <p:cNvSpPr/>
          <p:nvPr/>
        </p:nvSpPr>
        <p:spPr>
          <a:xfrm>
            <a:off x="10584815" y="5888502"/>
            <a:ext cx="2082165" cy="2082165"/>
          </a:xfrm>
          <a:prstGeom prst="rect">
            <a:avLst/>
          </a:prstGeom>
          <a:noFill/>
          <a:ln/>
        </p:spPr>
        <p:txBody>
          <a:bodyPr wrap="square" lIns="45720" tIns="91440" rIns="91440" bIns="45720" rtlCol="0" anchor="ctr"/>
          <a:lstStyle/>
          <a:p>
            <a:pPr>
              <a:lnSpc>
                <a:spcPct val="100000"/>
              </a:lnSpc>
            </a:pPr>
            <a:endParaRPr lang="en-US" sz="1600" dirty="0"/>
          </a:p>
        </p:txBody>
      </p:sp>
      <p:sp>
        <p:nvSpPr>
          <p:cNvPr id="10" name="Text 8"/>
          <p:cNvSpPr/>
          <p:nvPr/>
        </p:nvSpPr>
        <p:spPr>
          <a:xfrm>
            <a:off x="2942702" y="3868507"/>
            <a:ext cx="6653306" cy="960815"/>
          </a:xfrm>
          <a:prstGeom prst="rect">
            <a:avLst/>
          </a:prstGeom>
          <a:noFill/>
          <a:ln/>
        </p:spPr>
        <p:txBody>
          <a:bodyPr wrap="square" lIns="91440" tIns="45720" rIns="91440" bIns="45720" rtlCol="0" anchor="t"/>
          <a:lstStyle/>
          <a:p>
            <a:pPr algn="ctr">
              <a:lnSpc>
                <a:spcPct val="100000"/>
              </a:lnSpc>
            </a:pPr>
            <a:r>
              <a:rPr lang="en-US" sz="3600" dirty="0">
                <a:solidFill>
                  <a:srgbClr val="63BCCA"/>
                </a:solidFill>
                <a:latin typeface="MiSans" pitchFamily="34" charset="0"/>
                <a:ea typeface="MiSans" pitchFamily="34" charset="-122"/>
                <a:cs typeface="MiSans" pitchFamily="34" charset="-120"/>
              </a:rPr>
              <a:t>Core Offerings</a:t>
            </a:r>
            <a:endParaRPr lang="en-US" sz="1600" dirty="0"/>
          </a:p>
        </p:txBody>
      </p:sp>
      <p:sp>
        <p:nvSpPr>
          <p:cNvPr id="11" name="Shape 9"/>
          <p:cNvSpPr/>
          <p:nvPr/>
        </p:nvSpPr>
        <p:spPr>
          <a:xfrm>
            <a:off x="5361668" y="1594675"/>
            <a:ext cx="1815374" cy="1815374"/>
          </a:xfrm>
          <a:prstGeom prst="ellipse">
            <a:avLst/>
          </a:prstGeom>
          <a:gradFill flip="none" rotWithShape="1">
            <a:gsLst>
              <a:gs pos="0">
                <a:srgbClr val="90D0DF"/>
              </a:gs>
              <a:gs pos="12000">
                <a:srgbClr val="90D0DF"/>
              </a:gs>
              <a:gs pos="100000">
                <a:srgbClr val="F6F8FD">
                  <a:alpha val="0"/>
                </a:srgbClr>
              </a:gs>
            </a:gsLst>
            <a:lin ang="5400000" scaled="1"/>
          </a:gradFill>
          <a:ln/>
        </p:spPr>
      </p:sp>
      <p:sp>
        <p:nvSpPr>
          <p:cNvPr id="12" name="Text 10"/>
          <p:cNvSpPr/>
          <p:nvPr/>
        </p:nvSpPr>
        <p:spPr>
          <a:xfrm>
            <a:off x="5361668" y="1594675"/>
            <a:ext cx="1815374" cy="1815374"/>
          </a:xfrm>
          <a:prstGeom prst="rect">
            <a:avLst/>
          </a:prstGeom>
          <a:noFill/>
          <a:ln/>
        </p:spPr>
        <p:txBody>
          <a:bodyPr wrap="square" lIns="45720" tIns="91440" rIns="91440" bIns="45720" rtlCol="0" anchor="ctr"/>
          <a:lstStyle/>
          <a:p>
            <a:pPr algn="ctr">
              <a:lnSpc>
                <a:spcPct val="100000"/>
              </a:lnSpc>
            </a:pPr>
            <a:r>
              <a:rPr lang="en-US" sz="6600" dirty="0">
                <a:solidFill>
                  <a:srgbClr val="FFFFFF"/>
                </a:solidFill>
                <a:latin typeface="MiSans" pitchFamily="34" charset="0"/>
                <a:ea typeface="MiSans" pitchFamily="34" charset="-122"/>
                <a:cs typeface="MiSans" pitchFamily="34" charset="-120"/>
              </a:rPr>
              <a:t>02</a:t>
            </a:r>
            <a:endParaRPr lang="en-US" sz="1600" dirty="0"/>
          </a:p>
        </p:txBody>
      </p:sp>
      <p:sp>
        <p:nvSpPr>
          <p:cNvPr id="13" name="Shape 11"/>
          <p:cNvSpPr/>
          <p:nvPr/>
        </p:nvSpPr>
        <p:spPr>
          <a:xfrm>
            <a:off x="8693785" y="-474789"/>
            <a:ext cx="2069465" cy="2069465"/>
          </a:xfrm>
          <a:prstGeom prst="ellipse">
            <a:avLst/>
          </a:prstGeom>
          <a:gradFill flip="none" rotWithShape="1">
            <a:gsLst>
              <a:gs pos="0">
                <a:srgbClr val="F6F8FD">
                  <a:alpha val="0"/>
                </a:srgbClr>
              </a:gs>
              <a:gs pos="100000">
                <a:srgbClr val="90D0DF">
                  <a:alpha val="34000"/>
                </a:srgbClr>
              </a:gs>
            </a:gsLst>
            <a:lin ang="5400000" scaled="1"/>
          </a:gradFill>
          <a:ln/>
        </p:spPr>
      </p:sp>
      <p:sp>
        <p:nvSpPr>
          <p:cNvPr id="14" name="Text 12"/>
          <p:cNvSpPr/>
          <p:nvPr/>
        </p:nvSpPr>
        <p:spPr>
          <a:xfrm>
            <a:off x="8693785" y="-47478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930535" y="-1973515"/>
            <a:ext cx="3278331" cy="3278331"/>
          </a:xfrm>
          <a:prstGeom prst="ellipse">
            <a:avLst/>
          </a:prstGeom>
          <a:solidFill>
            <a:srgbClr val="E4F3F7"/>
          </a:solidFill>
          <a:ln/>
        </p:spPr>
      </p:sp>
      <p:sp>
        <p:nvSpPr>
          <p:cNvPr id="3" name="Text 1"/>
          <p:cNvSpPr/>
          <p:nvPr/>
        </p:nvSpPr>
        <p:spPr>
          <a:xfrm>
            <a:off x="-1930535" y="-1973515"/>
            <a:ext cx="3278331" cy="3278331"/>
          </a:xfrm>
          <a:prstGeom prst="rect">
            <a:avLst/>
          </a:prstGeom>
          <a:noFill/>
          <a:ln/>
        </p:spPr>
        <p:txBody>
          <a:bodyPr wrap="square" lIns="45720" tIns="91440" rIns="91440" bIns="45720" rtlCol="0" anchor="ctr"/>
          <a:lstStyle/>
          <a:p>
            <a:pPr>
              <a:lnSpc>
                <a:spcPct val="100000"/>
              </a:lnSpc>
            </a:pPr>
            <a:endParaRPr lang="en-US" sz="1600" dirty="0"/>
          </a:p>
        </p:txBody>
      </p:sp>
      <p:sp>
        <p:nvSpPr>
          <p:cNvPr id="4" name="Text 2"/>
          <p:cNvSpPr/>
          <p:nvPr/>
        </p:nvSpPr>
        <p:spPr>
          <a:xfrm>
            <a:off x="1348105" y="869950"/>
            <a:ext cx="8070850" cy="461010"/>
          </a:xfrm>
          <a:prstGeom prst="rect">
            <a:avLst/>
          </a:prstGeom>
          <a:noFill/>
          <a:ln/>
        </p:spPr>
        <p:txBody>
          <a:bodyPr wrap="square" lIns="91440" tIns="45720" rIns="91440" bIns="45720" rtlCol="0" anchor="t"/>
          <a:lstStyle/>
          <a:p>
            <a:pPr>
              <a:lnSpc>
                <a:spcPct val="100000"/>
              </a:lnSpc>
            </a:pPr>
            <a:r>
              <a:rPr lang="en-US" sz="2800" dirty="0">
                <a:solidFill>
                  <a:srgbClr val="63BCCA"/>
                </a:solidFill>
                <a:latin typeface="MiSans" pitchFamily="34" charset="0"/>
                <a:ea typeface="MiSans" pitchFamily="34" charset="-122"/>
                <a:cs typeface="MiSans" pitchFamily="34" charset="-120"/>
              </a:rPr>
              <a:t>Free Starter to Full Scale</a:t>
            </a:r>
            <a:endParaRPr lang="en-US" sz="1600" dirty="0"/>
          </a:p>
        </p:txBody>
      </p:sp>
      <p:sp>
        <p:nvSpPr>
          <p:cNvPr id="5" name="Shape 3"/>
          <p:cNvSpPr/>
          <p:nvPr/>
        </p:nvSpPr>
        <p:spPr>
          <a:xfrm rot="15840000">
            <a:off x="8964785" y="4071499"/>
            <a:ext cx="3912574" cy="3912574"/>
          </a:xfrm>
          <a:prstGeom prst="ellipse">
            <a:avLst/>
          </a:prstGeom>
          <a:solidFill>
            <a:srgbClr val="000000">
              <a:alpha val="0"/>
            </a:srgbClr>
          </a:solidFill>
          <a:ln w="28575">
            <a:gradFill flip="none" rotWithShape="1">
              <a:gsLst>
                <a:gs pos="0">
                  <a:srgbClr val="F6F8FD"/>
                </a:gs>
                <a:gs pos="100000">
                  <a:srgbClr val="63BCCA"/>
                </a:gs>
              </a:gsLst>
              <a:lin ang="5400000" scaled="1"/>
            </a:gradFill>
            <a:prstDash val="sysDot"/>
          </a:ln>
        </p:spPr>
      </p:sp>
      <p:sp>
        <p:nvSpPr>
          <p:cNvPr id="6" name="Text 4"/>
          <p:cNvSpPr/>
          <p:nvPr/>
        </p:nvSpPr>
        <p:spPr>
          <a:xfrm rot="15840000">
            <a:off x="8964785" y="4071499"/>
            <a:ext cx="3912574" cy="3912574"/>
          </a:xfrm>
          <a:prstGeom prst="rect">
            <a:avLst/>
          </a:prstGeom>
          <a:noFill/>
          <a:ln/>
        </p:spPr>
        <p:txBody>
          <a:bodyPr wrap="square" lIns="45720" tIns="91440" rIns="91440" bIns="45720" rtlCol="0" anchor="ctr"/>
          <a:lstStyle/>
          <a:p>
            <a:pPr>
              <a:lnSpc>
                <a:spcPct val="100000"/>
              </a:lnSpc>
            </a:pPr>
            <a:endParaRPr lang="en-US" sz="1600" dirty="0"/>
          </a:p>
        </p:txBody>
      </p:sp>
      <p:sp>
        <p:nvSpPr>
          <p:cNvPr id="7" name="Shape 5"/>
          <p:cNvSpPr/>
          <p:nvPr/>
        </p:nvSpPr>
        <p:spPr>
          <a:xfrm>
            <a:off x="8964730" y="4327961"/>
            <a:ext cx="3656106" cy="3656106"/>
          </a:xfrm>
          <a:prstGeom prst="ellipse">
            <a:avLst/>
          </a:prstGeom>
          <a:gradFill flip="none" rotWithShape="1">
            <a:gsLst>
              <a:gs pos="0">
                <a:srgbClr val="63BCCA"/>
              </a:gs>
              <a:gs pos="100000">
                <a:srgbClr val="F6F8FD">
                  <a:alpha val="0"/>
                </a:srgbClr>
              </a:gs>
            </a:gsLst>
            <a:lin ang="5400000" scaled="1"/>
          </a:gradFill>
          <a:ln/>
        </p:spPr>
      </p:sp>
      <p:sp>
        <p:nvSpPr>
          <p:cNvPr id="8" name="Text 6"/>
          <p:cNvSpPr/>
          <p:nvPr/>
        </p:nvSpPr>
        <p:spPr>
          <a:xfrm>
            <a:off x="8964730" y="4327961"/>
            <a:ext cx="3656106" cy="3656106"/>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a:off x="6474974" y="3569701"/>
            <a:ext cx="4489927" cy="4489927"/>
          </a:xfrm>
          <a:prstGeom prst="ellipse">
            <a:avLst/>
          </a:prstGeom>
          <a:gradFill flip="none" rotWithShape="1">
            <a:gsLst>
              <a:gs pos="0">
                <a:srgbClr val="E4F3F7"/>
              </a:gs>
              <a:gs pos="100000">
                <a:srgbClr val="F6F8FD">
                  <a:alpha val="0"/>
                </a:srgbClr>
              </a:gs>
            </a:gsLst>
            <a:lin ang="5400000" scaled="1"/>
          </a:gradFill>
          <a:ln/>
        </p:spPr>
      </p:sp>
      <p:sp>
        <p:nvSpPr>
          <p:cNvPr id="10" name="Text 8"/>
          <p:cNvSpPr/>
          <p:nvPr/>
        </p:nvSpPr>
        <p:spPr>
          <a:xfrm>
            <a:off x="6474974" y="3569701"/>
            <a:ext cx="4489927" cy="4489927"/>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1468419" y="1795252"/>
            <a:ext cx="167262" cy="1594562"/>
          </a:xfrm>
          <a:prstGeom prst="rect">
            <a:avLst/>
          </a:prstGeom>
          <a:solidFill>
            <a:srgbClr val="63BCCA"/>
          </a:solidFill>
          <a:ln/>
        </p:spPr>
      </p:sp>
      <p:sp>
        <p:nvSpPr>
          <p:cNvPr id="12" name="Text 10"/>
          <p:cNvSpPr/>
          <p:nvPr/>
        </p:nvSpPr>
        <p:spPr>
          <a:xfrm>
            <a:off x="1468419" y="1795252"/>
            <a:ext cx="167262" cy="1594562"/>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1"/>
          <p:cNvSpPr/>
          <p:nvPr/>
        </p:nvSpPr>
        <p:spPr>
          <a:xfrm>
            <a:off x="1469054" y="3892022"/>
            <a:ext cx="166655" cy="1940236"/>
          </a:xfrm>
          <a:prstGeom prst="rect">
            <a:avLst/>
          </a:prstGeom>
          <a:solidFill>
            <a:srgbClr val="63BCCA"/>
          </a:solidFill>
          <a:ln/>
        </p:spPr>
      </p:sp>
      <p:sp>
        <p:nvSpPr>
          <p:cNvPr id="14" name="Text 12"/>
          <p:cNvSpPr/>
          <p:nvPr/>
        </p:nvSpPr>
        <p:spPr>
          <a:xfrm>
            <a:off x="1469054" y="3892022"/>
            <a:ext cx="166655" cy="1940236"/>
          </a:xfrm>
          <a:prstGeom prst="rect">
            <a:avLst/>
          </a:prstGeom>
          <a:noFill/>
          <a:ln/>
        </p:spPr>
        <p:txBody>
          <a:bodyPr wrap="square" lIns="45720" tIns="91440" rIns="91440" bIns="45720" rtlCol="0" anchor="ctr"/>
          <a:lstStyle/>
          <a:p>
            <a:pPr>
              <a:lnSpc>
                <a:spcPct val="100000"/>
              </a:lnSpc>
            </a:pPr>
            <a:endParaRPr lang="en-US" sz="1600" dirty="0"/>
          </a:p>
        </p:txBody>
      </p:sp>
      <p:sp>
        <p:nvSpPr>
          <p:cNvPr id="15" name="Text 13"/>
          <p:cNvSpPr/>
          <p:nvPr/>
        </p:nvSpPr>
        <p:spPr>
          <a:xfrm>
            <a:off x="1936750" y="1795145"/>
            <a:ext cx="5424170" cy="339090"/>
          </a:xfrm>
          <a:prstGeom prst="rect">
            <a:avLst/>
          </a:prstGeom>
          <a:noFill/>
          <a:ln/>
        </p:spPr>
        <p:txBody>
          <a:bodyPr wrap="square" lIns="91440" tIns="45720" rIns="91440" bIns="45720" rtlCol="0" anchor="t"/>
          <a:lstStyle/>
          <a:p>
            <a:pPr>
              <a:lnSpc>
                <a:spcPct val="100000"/>
              </a:lnSpc>
            </a:pPr>
            <a:r>
              <a:rPr lang="en-US" sz="1800" dirty="0">
                <a:solidFill>
                  <a:srgbClr val="63BCCA"/>
                </a:solidFill>
                <a:latin typeface="MiSans" pitchFamily="34" charset="0"/>
                <a:ea typeface="MiSans" pitchFamily="34" charset="-122"/>
                <a:cs typeface="MiSans" pitchFamily="34" charset="-120"/>
              </a:rPr>
              <a:t>Free Starter Version</a:t>
            </a:r>
            <a:endParaRPr lang="en-US" sz="1600" dirty="0"/>
          </a:p>
        </p:txBody>
      </p:sp>
      <p:sp>
        <p:nvSpPr>
          <p:cNvPr id="16" name="Text 14"/>
          <p:cNvSpPr/>
          <p:nvPr/>
        </p:nvSpPr>
        <p:spPr>
          <a:xfrm>
            <a:off x="1936557" y="2134330"/>
            <a:ext cx="8307446" cy="1242695"/>
          </a:xfrm>
          <a:prstGeom prst="rect">
            <a:avLst/>
          </a:prstGeom>
          <a:noFill/>
          <a:ln/>
        </p:spPr>
        <p:txBody>
          <a:bodyPr wrap="square" lIns="91440" tIns="45720" rIns="91440" bIns="45720" rtlCol="0" anchor="t"/>
          <a:lstStyle/>
          <a:p>
            <a:pPr>
              <a:lnSpc>
                <a:spcPct val="150000"/>
              </a:lnSpc>
            </a:pPr>
            <a:r>
              <a:rPr lang="en-US" sz="1600" dirty="0">
                <a:solidFill>
                  <a:srgbClr val="63BCCA"/>
                </a:solidFill>
                <a:latin typeface="MiSans" pitchFamily="34" charset="0"/>
                <a:ea typeface="MiSans" pitchFamily="34" charset="-122"/>
                <a:cs typeface="MiSans" pitchFamily="34" charset="-120"/>
              </a:rPr>
              <a:t>RetailDesk POS offers a free starter version that includes initial support, making it accessible for small businesses to get started without significant upfront costs. This version provides a solid foundation for businesses to grow.</a:t>
            </a:r>
            <a:endParaRPr lang="en-US" sz="1600" dirty="0"/>
          </a:p>
        </p:txBody>
      </p:sp>
      <p:sp>
        <p:nvSpPr>
          <p:cNvPr id="17" name="Text 15"/>
          <p:cNvSpPr/>
          <p:nvPr/>
        </p:nvSpPr>
        <p:spPr>
          <a:xfrm>
            <a:off x="1937385" y="3891915"/>
            <a:ext cx="5028565" cy="339090"/>
          </a:xfrm>
          <a:prstGeom prst="rect">
            <a:avLst/>
          </a:prstGeom>
          <a:noFill/>
          <a:ln/>
        </p:spPr>
        <p:txBody>
          <a:bodyPr wrap="square" lIns="91440" tIns="45720" rIns="91440" bIns="45720" rtlCol="0" anchor="t"/>
          <a:lstStyle/>
          <a:p>
            <a:pPr>
              <a:lnSpc>
                <a:spcPct val="100000"/>
              </a:lnSpc>
            </a:pPr>
            <a:r>
              <a:rPr lang="en-US" sz="1800" dirty="0">
                <a:solidFill>
                  <a:srgbClr val="63BCCA"/>
                </a:solidFill>
                <a:latin typeface="MiSans" pitchFamily="34" charset="0"/>
                <a:ea typeface="MiSans" pitchFamily="34" charset="-122"/>
                <a:cs typeface="MiSans" pitchFamily="34" charset="-120"/>
              </a:rPr>
              <a:t>Scalable and Customizable</a:t>
            </a:r>
            <a:endParaRPr lang="en-US" sz="1600" dirty="0"/>
          </a:p>
        </p:txBody>
      </p:sp>
      <p:sp>
        <p:nvSpPr>
          <p:cNvPr id="18" name="Text 16"/>
          <p:cNvSpPr/>
          <p:nvPr/>
        </p:nvSpPr>
        <p:spPr>
          <a:xfrm>
            <a:off x="1937385" y="4231005"/>
            <a:ext cx="6291580" cy="1595120"/>
          </a:xfrm>
          <a:prstGeom prst="rect">
            <a:avLst/>
          </a:prstGeom>
          <a:noFill/>
          <a:ln/>
        </p:spPr>
        <p:txBody>
          <a:bodyPr wrap="square" lIns="91440" tIns="45720" rIns="91440" bIns="45720" rtlCol="0" anchor="t"/>
          <a:lstStyle/>
          <a:p>
            <a:pPr>
              <a:lnSpc>
                <a:spcPct val="150000"/>
              </a:lnSpc>
            </a:pPr>
            <a:r>
              <a:rPr lang="en-US" sz="1600" dirty="0">
                <a:solidFill>
                  <a:srgbClr val="63BCCA"/>
                </a:solidFill>
                <a:latin typeface="MiSans" pitchFamily="34" charset="0"/>
                <a:ea typeface="MiSans" pitchFamily="34" charset="-122"/>
                <a:cs typeface="MiSans" pitchFamily="34" charset="-120"/>
              </a:rPr>
              <a:t>The system is designed to be highly customizable and scalable, allowing businesses to adapt it to their specific needs and expand as they grow. It supports multiple devices and industries, ensuring flexibility and adaptability.</a:t>
            </a:r>
            <a:endParaRPr lang="en-US" sz="16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2628900" y="1594632"/>
            <a:ext cx="5962650" cy="5962650"/>
          </a:xfrm>
          <a:prstGeom prst="donut">
            <a:avLst/>
          </a:prstGeom>
          <a:gradFill flip="none" rotWithShape="1">
            <a:gsLst>
              <a:gs pos="0">
                <a:srgbClr val="F6F8FD">
                  <a:alpha val="0"/>
                </a:srgbClr>
              </a:gs>
              <a:gs pos="100000">
                <a:srgbClr val="90D0DF"/>
              </a:gs>
            </a:gsLst>
            <a:lin ang="5400000" scaled="1"/>
          </a:gradFill>
          <a:ln/>
        </p:spPr>
      </p:sp>
      <p:sp>
        <p:nvSpPr>
          <p:cNvPr id="3" name="Text 1"/>
          <p:cNvSpPr/>
          <p:nvPr/>
        </p:nvSpPr>
        <p:spPr>
          <a:xfrm>
            <a:off x="-2628900" y="1594632"/>
            <a:ext cx="5962650" cy="5962650"/>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17160000">
            <a:off x="1818005" y="6063762"/>
            <a:ext cx="1478915" cy="1478915"/>
          </a:xfrm>
          <a:prstGeom prst="ellipse">
            <a:avLst/>
          </a:prstGeom>
          <a:gradFill flip="none" rotWithShape="1">
            <a:gsLst>
              <a:gs pos="0">
                <a:srgbClr val="F6F8FD">
                  <a:alpha val="0"/>
                </a:srgbClr>
              </a:gs>
              <a:gs pos="100000">
                <a:srgbClr val="90D0DF"/>
              </a:gs>
            </a:gsLst>
            <a:lin ang="5400000" scaled="1"/>
          </a:gradFill>
          <a:ln/>
        </p:spPr>
      </p:sp>
      <p:sp>
        <p:nvSpPr>
          <p:cNvPr id="5" name="Text 3"/>
          <p:cNvSpPr/>
          <p:nvPr/>
        </p:nvSpPr>
        <p:spPr>
          <a:xfrm rot="17160000">
            <a:off x="1818005" y="6063762"/>
            <a:ext cx="1478915" cy="1478915"/>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9130626" y="-877423"/>
            <a:ext cx="4990465" cy="4990465"/>
          </a:xfrm>
          <a:prstGeom prst="ellipse">
            <a:avLst/>
          </a:prstGeom>
          <a:gradFill flip="none" rotWithShape="1">
            <a:gsLst>
              <a:gs pos="0">
                <a:srgbClr val="F6F8FD">
                  <a:alpha val="0"/>
                </a:srgbClr>
              </a:gs>
              <a:gs pos="100000">
                <a:srgbClr val="90D0DF"/>
              </a:gs>
            </a:gsLst>
            <a:lin ang="5400000" scaled="1"/>
          </a:gradFill>
          <a:ln/>
        </p:spPr>
      </p:sp>
      <p:sp>
        <p:nvSpPr>
          <p:cNvPr id="7" name="Text 5"/>
          <p:cNvSpPr/>
          <p:nvPr/>
        </p:nvSpPr>
        <p:spPr>
          <a:xfrm>
            <a:off x="9130626" y="-877423"/>
            <a:ext cx="4990465" cy="4990465"/>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0584815" y="5888502"/>
            <a:ext cx="2082165" cy="2082165"/>
          </a:xfrm>
          <a:prstGeom prst="blockArc">
            <a:avLst/>
          </a:prstGeom>
          <a:gradFill flip="none" rotWithShape="1">
            <a:gsLst>
              <a:gs pos="0">
                <a:srgbClr val="90D0DF"/>
              </a:gs>
              <a:gs pos="4000">
                <a:srgbClr val="90D0DF"/>
              </a:gs>
              <a:gs pos="100000">
                <a:srgbClr val="F6F8FD">
                  <a:alpha val="0"/>
                </a:srgbClr>
              </a:gs>
            </a:gsLst>
            <a:lin ang="5400000" scaled="1"/>
          </a:gradFill>
          <a:ln/>
        </p:spPr>
      </p:sp>
      <p:sp>
        <p:nvSpPr>
          <p:cNvPr id="9" name="Text 7"/>
          <p:cNvSpPr/>
          <p:nvPr/>
        </p:nvSpPr>
        <p:spPr>
          <a:xfrm>
            <a:off x="10584815" y="5888502"/>
            <a:ext cx="2082165" cy="2082165"/>
          </a:xfrm>
          <a:prstGeom prst="rect">
            <a:avLst/>
          </a:prstGeom>
          <a:noFill/>
          <a:ln/>
        </p:spPr>
        <p:txBody>
          <a:bodyPr wrap="square" lIns="45720" tIns="91440" rIns="91440" bIns="45720" rtlCol="0" anchor="ctr"/>
          <a:lstStyle/>
          <a:p>
            <a:pPr>
              <a:lnSpc>
                <a:spcPct val="100000"/>
              </a:lnSpc>
            </a:pPr>
            <a:endParaRPr lang="en-US" sz="1600" dirty="0"/>
          </a:p>
        </p:txBody>
      </p:sp>
      <p:sp>
        <p:nvSpPr>
          <p:cNvPr id="10" name="Text 8"/>
          <p:cNvSpPr/>
          <p:nvPr/>
        </p:nvSpPr>
        <p:spPr>
          <a:xfrm>
            <a:off x="2942702" y="3868507"/>
            <a:ext cx="6653306" cy="960815"/>
          </a:xfrm>
          <a:prstGeom prst="rect">
            <a:avLst/>
          </a:prstGeom>
          <a:noFill/>
          <a:ln/>
        </p:spPr>
        <p:txBody>
          <a:bodyPr wrap="square" lIns="91440" tIns="45720" rIns="91440" bIns="45720" rtlCol="0" anchor="t"/>
          <a:lstStyle/>
          <a:p>
            <a:pPr algn="ctr">
              <a:lnSpc>
                <a:spcPct val="100000"/>
              </a:lnSpc>
            </a:pPr>
            <a:r>
              <a:rPr lang="en-US" sz="3600" dirty="0">
                <a:solidFill>
                  <a:srgbClr val="63BCCA"/>
                </a:solidFill>
                <a:latin typeface="MiSans" pitchFamily="34" charset="0"/>
                <a:ea typeface="MiSans" pitchFamily="34" charset="-122"/>
                <a:cs typeface="MiSans" pitchFamily="34" charset="-120"/>
              </a:rPr>
              <a:t>Value Points</a:t>
            </a:r>
            <a:endParaRPr lang="en-US" sz="1600" dirty="0"/>
          </a:p>
        </p:txBody>
      </p:sp>
      <p:sp>
        <p:nvSpPr>
          <p:cNvPr id="11" name="Shape 9"/>
          <p:cNvSpPr/>
          <p:nvPr/>
        </p:nvSpPr>
        <p:spPr>
          <a:xfrm>
            <a:off x="5361668" y="1594675"/>
            <a:ext cx="1815374" cy="1815374"/>
          </a:xfrm>
          <a:prstGeom prst="ellipse">
            <a:avLst/>
          </a:prstGeom>
          <a:gradFill flip="none" rotWithShape="1">
            <a:gsLst>
              <a:gs pos="0">
                <a:srgbClr val="90D0DF"/>
              </a:gs>
              <a:gs pos="12000">
                <a:srgbClr val="90D0DF"/>
              </a:gs>
              <a:gs pos="100000">
                <a:srgbClr val="F6F8FD">
                  <a:alpha val="0"/>
                </a:srgbClr>
              </a:gs>
            </a:gsLst>
            <a:lin ang="5400000" scaled="1"/>
          </a:gradFill>
          <a:ln/>
        </p:spPr>
      </p:sp>
      <p:sp>
        <p:nvSpPr>
          <p:cNvPr id="12" name="Text 10"/>
          <p:cNvSpPr/>
          <p:nvPr/>
        </p:nvSpPr>
        <p:spPr>
          <a:xfrm>
            <a:off x="5361668" y="1594675"/>
            <a:ext cx="1815374" cy="1815374"/>
          </a:xfrm>
          <a:prstGeom prst="rect">
            <a:avLst/>
          </a:prstGeom>
          <a:noFill/>
          <a:ln/>
        </p:spPr>
        <p:txBody>
          <a:bodyPr wrap="square" lIns="45720" tIns="91440" rIns="91440" bIns="45720" rtlCol="0" anchor="ctr"/>
          <a:lstStyle/>
          <a:p>
            <a:pPr algn="ctr">
              <a:lnSpc>
                <a:spcPct val="100000"/>
              </a:lnSpc>
            </a:pPr>
            <a:r>
              <a:rPr lang="en-US" sz="6600" dirty="0">
                <a:solidFill>
                  <a:srgbClr val="FFFFFF"/>
                </a:solidFill>
                <a:latin typeface="MiSans" pitchFamily="34" charset="0"/>
                <a:ea typeface="MiSans" pitchFamily="34" charset="-122"/>
                <a:cs typeface="MiSans" pitchFamily="34" charset="-120"/>
              </a:rPr>
              <a:t>03</a:t>
            </a:r>
            <a:endParaRPr lang="en-US" sz="1600" dirty="0"/>
          </a:p>
        </p:txBody>
      </p:sp>
      <p:sp>
        <p:nvSpPr>
          <p:cNvPr id="13" name="Shape 11"/>
          <p:cNvSpPr/>
          <p:nvPr/>
        </p:nvSpPr>
        <p:spPr>
          <a:xfrm>
            <a:off x="8693785" y="-474789"/>
            <a:ext cx="2069465" cy="2069465"/>
          </a:xfrm>
          <a:prstGeom prst="ellipse">
            <a:avLst/>
          </a:prstGeom>
          <a:gradFill flip="none" rotWithShape="1">
            <a:gsLst>
              <a:gs pos="0">
                <a:srgbClr val="F6F8FD">
                  <a:alpha val="0"/>
                </a:srgbClr>
              </a:gs>
              <a:gs pos="100000">
                <a:srgbClr val="90D0DF">
                  <a:alpha val="34000"/>
                </a:srgbClr>
              </a:gs>
            </a:gsLst>
            <a:lin ang="5400000" scaled="1"/>
          </a:gradFill>
          <a:ln/>
        </p:spPr>
      </p:sp>
      <p:sp>
        <p:nvSpPr>
          <p:cNvPr id="14" name="Text 12"/>
          <p:cNvSpPr/>
          <p:nvPr/>
        </p:nvSpPr>
        <p:spPr>
          <a:xfrm>
            <a:off x="8693785" y="-47478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gradFill flip="none" rotWithShape="1">
            <a:gsLst>
              <a:gs pos="0">
                <a:srgbClr val="A8EAE4">
                  <a:alpha val="42000"/>
                </a:srgbClr>
              </a:gs>
              <a:gs pos="100000">
                <a:srgbClr val="E4F3F7"/>
              </a:gs>
            </a:gsLst>
            <a:lin ang="5400000" scaled="1"/>
          </a:gradFill>
          <a:ln/>
        </p:spPr>
      </p:sp>
      <p:sp>
        <p:nvSpPr>
          <p:cNvPr id="3" name="Text 1"/>
          <p:cNvSpPr/>
          <p:nvPr/>
        </p:nvSpPr>
        <p:spPr>
          <a:xfrm>
            <a:off x="0" y="0"/>
            <a:ext cx="12192000" cy="6858000"/>
          </a:xfrm>
          <a:prstGeom prst="rect">
            <a:avLst/>
          </a:prstGeom>
          <a:noFill/>
          <a:ln/>
        </p:spPr>
        <p:txBody>
          <a:bodyPr wrap="square" lIns="45720" tIns="91440" rIns="91440" bIns="45720" rtlCol="0" anchor="ctr"/>
          <a:lstStyle/>
          <a:p>
            <a:pPr>
              <a:lnSpc>
                <a:spcPct val="100000"/>
              </a:lnSpc>
            </a:pPr>
            <a:endParaRPr lang="en-US" sz="1600" dirty="0"/>
          </a:p>
        </p:txBody>
      </p:sp>
      <p:sp>
        <p:nvSpPr>
          <p:cNvPr id="4" name="Shape 2"/>
          <p:cNvSpPr/>
          <p:nvPr/>
        </p:nvSpPr>
        <p:spPr>
          <a:xfrm rot="9420000">
            <a:off x="-624185" y="-1207888"/>
            <a:ext cx="1892602" cy="1816441"/>
          </a:xfrm>
          <a:prstGeom prst="blockArc">
            <a:avLst/>
          </a:prstGeom>
          <a:gradFill flip="none" rotWithShape="1">
            <a:gsLst>
              <a:gs pos="0">
                <a:srgbClr val="66BECB"/>
              </a:gs>
              <a:gs pos="100000">
                <a:srgbClr val="E4F3F7"/>
              </a:gs>
            </a:gsLst>
            <a:lin ang="5400000" scaled="1"/>
          </a:gradFill>
          <a:ln/>
        </p:spPr>
      </p:sp>
      <p:sp>
        <p:nvSpPr>
          <p:cNvPr id="5" name="Text 3"/>
          <p:cNvSpPr/>
          <p:nvPr/>
        </p:nvSpPr>
        <p:spPr>
          <a:xfrm rot="9420000">
            <a:off x="-624185" y="-1207888"/>
            <a:ext cx="1892602" cy="1816441"/>
          </a:xfrm>
          <a:prstGeom prst="rect">
            <a:avLst/>
          </a:prstGeom>
          <a:noFill/>
          <a:ln/>
        </p:spPr>
        <p:txBody>
          <a:bodyPr wrap="square" lIns="45720" tIns="91440" rIns="91440" bIns="45720" rtlCol="0" anchor="ctr"/>
          <a:lstStyle/>
          <a:p>
            <a:pPr>
              <a:lnSpc>
                <a:spcPct val="100000"/>
              </a:lnSpc>
            </a:pPr>
            <a:endParaRPr lang="en-US" sz="1600" dirty="0"/>
          </a:p>
        </p:txBody>
      </p:sp>
      <p:sp>
        <p:nvSpPr>
          <p:cNvPr id="6" name="Text 4"/>
          <p:cNvSpPr/>
          <p:nvPr/>
        </p:nvSpPr>
        <p:spPr>
          <a:xfrm>
            <a:off x="678860" y="786003"/>
            <a:ext cx="10418445" cy="368300"/>
          </a:xfrm>
          <a:prstGeom prst="rect">
            <a:avLst/>
          </a:prstGeom>
          <a:noFill/>
          <a:ln/>
        </p:spPr>
        <p:txBody>
          <a:bodyPr wrap="square" lIns="91440" tIns="45720" rIns="91440" bIns="45720" rtlCol="0" anchor="t">
            <a:spAutoFit/>
          </a:bodyPr>
          <a:lstStyle/>
          <a:p>
            <a:pPr>
              <a:lnSpc>
                <a:spcPct val="100000"/>
              </a:lnSpc>
            </a:pPr>
            <a:r>
              <a:rPr lang="en-US" sz="2400" dirty="0">
                <a:solidFill>
                  <a:srgbClr val="63BCCA"/>
                </a:solidFill>
                <a:latin typeface="MiSans" pitchFamily="34" charset="0"/>
                <a:ea typeface="MiSans" pitchFamily="34" charset="-122"/>
                <a:cs typeface="MiSans" pitchFamily="34" charset="-120"/>
              </a:rPr>
              <a:t>Ease Speed Security Built In</a:t>
            </a:r>
            <a:endParaRPr lang="en-US" sz="1600" dirty="0"/>
          </a:p>
        </p:txBody>
      </p:sp>
      <p:sp>
        <p:nvSpPr>
          <p:cNvPr id="7" name="Shape 5"/>
          <p:cNvSpPr/>
          <p:nvPr/>
        </p:nvSpPr>
        <p:spPr>
          <a:xfrm>
            <a:off x="10122535" y="-634619"/>
            <a:ext cx="2069465" cy="2069465"/>
          </a:xfrm>
          <a:prstGeom prst="ellipse">
            <a:avLst/>
          </a:prstGeom>
          <a:solidFill>
            <a:srgbClr val="E4F3F7">
              <a:alpha val="67059"/>
            </a:srgbClr>
          </a:solidFill>
          <a:ln/>
        </p:spPr>
      </p:sp>
      <p:sp>
        <p:nvSpPr>
          <p:cNvPr id="8" name="Text 6"/>
          <p:cNvSpPr/>
          <p:nvPr/>
        </p:nvSpPr>
        <p:spPr>
          <a:xfrm>
            <a:off x="10122535" y="-634619"/>
            <a:ext cx="2069465" cy="2069465"/>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a:off x="838321" y="1439500"/>
            <a:ext cx="4982008" cy="2297983"/>
          </a:xfrm>
          <a:prstGeom prst="roundRect">
            <a:avLst/>
          </a:prstGeom>
          <a:solidFill>
            <a:srgbClr val="FFFFFF"/>
          </a:solidFill>
          <a:ln/>
        </p:spPr>
      </p:sp>
      <p:sp>
        <p:nvSpPr>
          <p:cNvPr id="10" name="Text 8"/>
          <p:cNvSpPr/>
          <p:nvPr/>
        </p:nvSpPr>
        <p:spPr>
          <a:xfrm>
            <a:off x="838321" y="1439500"/>
            <a:ext cx="4982008" cy="2297983"/>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6108700" y="1439418"/>
            <a:ext cx="4982210" cy="2298065"/>
          </a:xfrm>
          <a:prstGeom prst="roundRect">
            <a:avLst/>
          </a:prstGeom>
          <a:solidFill>
            <a:srgbClr val="FFFFFF"/>
          </a:solidFill>
          <a:ln/>
        </p:spPr>
      </p:sp>
      <p:sp>
        <p:nvSpPr>
          <p:cNvPr id="12" name="Text 10"/>
          <p:cNvSpPr/>
          <p:nvPr/>
        </p:nvSpPr>
        <p:spPr>
          <a:xfrm>
            <a:off x="6108700" y="1439418"/>
            <a:ext cx="4982210" cy="2298065"/>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1"/>
          <p:cNvSpPr/>
          <p:nvPr/>
        </p:nvSpPr>
        <p:spPr>
          <a:xfrm>
            <a:off x="820738" y="4004373"/>
            <a:ext cx="4982210" cy="2298065"/>
          </a:xfrm>
          <a:prstGeom prst="roundRect">
            <a:avLst/>
          </a:prstGeom>
          <a:solidFill>
            <a:srgbClr val="FFFFFF"/>
          </a:solidFill>
          <a:ln/>
        </p:spPr>
      </p:sp>
      <p:sp>
        <p:nvSpPr>
          <p:cNvPr id="14" name="Text 12"/>
          <p:cNvSpPr/>
          <p:nvPr/>
        </p:nvSpPr>
        <p:spPr>
          <a:xfrm>
            <a:off x="820738" y="4004373"/>
            <a:ext cx="4982210" cy="2298065"/>
          </a:xfrm>
          <a:prstGeom prst="rect">
            <a:avLst/>
          </a:prstGeom>
          <a:noFill/>
          <a:ln/>
        </p:spPr>
        <p:txBody>
          <a:bodyPr wrap="square" lIns="45720" tIns="91440" rIns="91440" bIns="45720" rtlCol="0" anchor="ctr"/>
          <a:lstStyle/>
          <a:p>
            <a:pPr>
              <a:lnSpc>
                <a:spcPct val="100000"/>
              </a:lnSpc>
            </a:pPr>
            <a:endParaRPr lang="en-US" sz="1600" dirty="0"/>
          </a:p>
        </p:txBody>
      </p:sp>
      <p:sp>
        <p:nvSpPr>
          <p:cNvPr id="15" name="Shape 13"/>
          <p:cNvSpPr/>
          <p:nvPr/>
        </p:nvSpPr>
        <p:spPr>
          <a:xfrm>
            <a:off x="6091238" y="4004183"/>
            <a:ext cx="4982210" cy="2298065"/>
          </a:xfrm>
          <a:prstGeom prst="roundRect">
            <a:avLst/>
          </a:prstGeom>
          <a:solidFill>
            <a:srgbClr val="FFFFFF"/>
          </a:solidFill>
          <a:ln/>
        </p:spPr>
      </p:sp>
      <p:sp>
        <p:nvSpPr>
          <p:cNvPr id="16" name="Text 14"/>
          <p:cNvSpPr/>
          <p:nvPr/>
        </p:nvSpPr>
        <p:spPr>
          <a:xfrm>
            <a:off x="6091238" y="4004183"/>
            <a:ext cx="4982210" cy="2298065"/>
          </a:xfrm>
          <a:prstGeom prst="rect">
            <a:avLst/>
          </a:prstGeom>
          <a:noFill/>
          <a:ln/>
        </p:spPr>
        <p:txBody>
          <a:bodyPr wrap="square" lIns="45720" tIns="91440" rIns="91440" bIns="45720" rtlCol="0" anchor="ctr"/>
          <a:lstStyle/>
          <a:p>
            <a:pPr>
              <a:lnSpc>
                <a:spcPct val="100000"/>
              </a:lnSpc>
            </a:pPr>
            <a:endParaRPr lang="en-US" sz="1600" dirty="0"/>
          </a:p>
        </p:txBody>
      </p:sp>
      <p:sp>
        <p:nvSpPr>
          <p:cNvPr id="17" name="Shape 15"/>
          <p:cNvSpPr/>
          <p:nvPr/>
        </p:nvSpPr>
        <p:spPr>
          <a:xfrm>
            <a:off x="11298238" y="720344"/>
            <a:ext cx="893763" cy="893763"/>
          </a:xfrm>
          <a:prstGeom prst="ellipse">
            <a:avLst/>
          </a:prstGeom>
          <a:gradFill flip="none" rotWithShape="1">
            <a:gsLst>
              <a:gs pos="0">
                <a:srgbClr val="66BECB"/>
              </a:gs>
              <a:gs pos="100000">
                <a:srgbClr val="E4F3F7"/>
              </a:gs>
            </a:gsLst>
            <a:lin ang="5400000" scaled="1"/>
          </a:gradFill>
          <a:ln/>
        </p:spPr>
      </p:sp>
      <p:sp>
        <p:nvSpPr>
          <p:cNvPr id="18" name="Text 16"/>
          <p:cNvSpPr/>
          <p:nvPr/>
        </p:nvSpPr>
        <p:spPr>
          <a:xfrm>
            <a:off x="11298238" y="720344"/>
            <a:ext cx="893763" cy="893763"/>
          </a:xfrm>
          <a:prstGeom prst="rect">
            <a:avLst/>
          </a:prstGeom>
          <a:noFill/>
          <a:ln/>
        </p:spPr>
        <p:txBody>
          <a:bodyPr wrap="square" lIns="45720" tIns="91440" rIns="91440" bIns="45720" rtlCol="0" anchor="ctr"/>
          <a:lstStyle/>
          <a:p>
            <a:pPr>
              <a:lnSpc>
                <a:spcPct val="100000"/>
              </a:lnSpc>
            </a:pPr>
            <a:endParaRPr lang="en-US" sz="1600" dirty="0"/>
          </a:p>
        </p:txBody>
      </p:sp>
      <p:sp>
        <p:nvSpPr>
          <p:cNvPr id="19" name="Shape 17"/>
          <p:cNvSpPr/>
          <p:nvPr/>
        </p:nvSpPr>
        <p:spPr>
          <a:xfrm>
            <a:off x="697992" y="1344253"/>
            <a:ext cx="648944" cy="460994"/>
          </a:xfrm>
          <a:prstGeom prst="roundRect">
            <a:avLst>
              <a:gd name="adj" fmla="val 50000"/>
            </a:avLst>
          </a:prstGeom>
          <a:solidFill>
            <a:srgbClr val="63BCCA"/>
          </a:solidFill>
          <a:ln/>
        </p:spPr>
      </p:sp>
      <p:sp>
        <p:nvSpPr>
          <p:cNvPr id="20" name="Text 18"/>
          <p:cNvSpPr/>
          <p:nvPr/>
        </p:nvSpPr>
        <p:spPr>
          <a:xfrm>
            <a:off x="697992" y="1344253"/>
            <a:ext cx="648944" cy="460994"/>
          </a:xfrm>
          <a:prstGeom prst="rect">
            <a:avLst/>
          </a:prstGeom>
          <a:noFill/>
          <a:ln/>
        </p:spPr>
        <p:txBody>
          <a:bodyPr wrap="square" lIns="45720" tIns="91440" rIns="91440" bIns="45720" rtlCol="0" anchor="ctr"/>
          <a:lstStyle/>
          <a:p>
            <a:pPr>
              <a:lnSpc>
                <a:spcPct val="100000"/>
              </a:lnSpc>
            </a:pPr>
            <a:r>
              <a:rPr lang="en-US" sz="1600" dirty="0">
                <a:solidFill>
                  <a:srgbClr val="FFFFFF"/>
                </a:solidFill>
                <a:latin typeface="MiSans" pitchFamily="34" charset="0"/>
                <a:ea typeface="MiSans" pitchFamily="34" charset="-122"/>
                <a:cs typeface="MiSans" pitchFamily="34" charset="-120"/>
              </a:rPr>
              <a:t>01</a:t>
            </a:r>
            <a:endParaRPr lang="en-US" sz="1600" dirty="0"/>
          </a:p>
        </p:txBody>
      </p:sp>
      <p:sp>
        <p:nvSpPr>
          <p:cNvPr id="21" name="Text 19"/>
          <p:cNvSpPr/>
          <p:nvPr/>
        </p:nvSpPr>
        <p:spPr>
          <a:xfrm>
            <a:off x="1251690" y="1614118"/>
            <a:ext cx="3582525" cy="339078"/>
          </a:xfrm>
          <a:prstGeom prst="rect">
            <a:avLst/>
          </a:prstGeom>
          <a:noFill/>
          <a:ln/>
        </p:spPr>
        <p:txBody>
          <a:bodyPr wrap="square" lIns="91440" tIns="45720" rIns="91440" bIns="45720" rtlCol="0" anchor="t"/>
          <a:lstStyle/>
          <a:p>
            <a:pPr>
              <a:lnSpc>
                <a:spcPct val="100000"/>
              </a:lnSpc>
            </a:pPr>
            <a:r>
              <a:rPr lang="en-US" sz="1800" dirty="0">
                <a:solidFill>
                  <a:srgbClr val="63BCCA"/>
                </a:solidFill>
                <a:latin typeface="MiSans" pitchFamily="34" charset="0"/>
                <a:ea typeface="MiSans" pitchFamily="34" charset="-122"/>
                <a:cs typeface="MiSans" pitchFamily="34" charset="-120"/>
              </a:rPr>
              <a:t>Ease of Use</a:t>
            </a:r>
            <a:endParaRPr lang="en-US" sz="1600" dirty="0"/>
          </a:p>
        </p:txBody>
      </p:sp>
      <p:sp>
        <p:nvSpPr>
          <p:cNvPr id="22" name="Text 20"/>
          <p:cNvSpPr/>
          <p:nvPr/>
        </p:nvSpPr>
        <p:spPr>
          <a:xfrm>
            <a:off x="1251690" y="1915098"/>
            <a:ext cx="4450534" cy="1687135"/>
          </a:xfrm>
          <a:prstGeom prst="rect">
            <a:avLst/>
          </a:prstGeom>
          <a:noFill/>
          <a:ln/>
        </p:spPr>
        <p:txBody>
          <a:bodyPr wrap="square" lIns="91440" tIns="45720" rIns="91440" bIns="45720" rtlCol="0" anchor="t"/>
          <a:lstStyle/>
          <a:p>
            <a:pPr>
              <a:lnSpc>
                <a:spcPct val="150000"/>
              </a:lnSpc>
            </a:pPr>
            <a:r>
              <a:rPr lang="en-US" sz="1400" dirty="0">
                <a:solidFill>
                  <a:srgbClr val="404040"/>
                </a:solidFill>
                <a:latin typeface="MiSans" pitchFamily="34" charset="0"/>
                <a:ea typeface="MiSans" pitchFamily="34" charset="-122"/>
                <a:cs typeface="MiSans" pitchFamily="34" charset="-120"/>
              </a:rPr>
              <a:t>RetailDesk POS features a simple and intuitive sale point interface that accelerates checkout processes, ensuring a smooth and efficient customer experience.</a:t>
            </a:r>
            <a:endParaRPr lang="en-US" sz="1600" dirty="0"/>
          </a:p>
        </p:txBody>
      </p:sp>
      <p:sp>
        <p:nvSpPr>
          <p:cNvPr id="23" name="Shape 21"/>
          <p:cNvSpPr/>
          <p:nvPr/>
        </p:nvSpPr>
        <p:spPr>
          <a:xfrm>
            <a:off x="5968365" y="1344168"/>
            <a:ext cx="668020" cy="461010"/>
          </a:xfrm>
          <a:prstGeom prst="roundRect">
            <a:avLst>
              <a:gd name="adj" fmla="val 50000"/>
            </a:avLst>
          </a:prstGeom>
          <a:solidFill>
            <a:srgbClr val="63BCCA"/>
          </a:solidFill>
          <a:ln/>
        </p:spPr>
      </p:sp>
      <p:sp>
        <p:nvSpPr>
          <p:cNvPr id="24" name="Text 22"/>
          <p:cNvSpPr/>
          <p:nvPr/>
        </p:nvSpPr>
        <p:spPr>
          <a:xfrm>
            <a:off x="5968365" y="1344168"/>
            <a:ext cx="668020" cy="461010"/>
          </a:xfrm>
          <a:prstGeom prst="rect">
            <a:avLst/>
          </a:prstGeom>
          <a:noFill/>
          <a:ln/>
        </p:spPr>
        <p:txBody>
          <a:bodyPr wrap="square" lIns="45720" tIns="91440" rIns="91440" bIns="45720" rtlCol="0" anchor="ctr"/>
          <a:lstStyle/>
          <a:p>
            <a:pPr>
              <a:lnSpc>
                <a:spcPct val="100000"/>
              </a:lnSpc>
            </a:pPr>
            <a:r>
              <a:rPr lang="en-US" sz="1600" dirty="0">
                <a:solidFill>
                  <a:srgbClr val="FFFFFF"/>
                </a:solidFill>
                <a:latin typeface="MiSans" pitchFamily="34" charset="0"/>
                <a:ea typeface="MiSans" pitchFamily="34" charset="-122"/>
                <a:cs typeface="MiSans" pitchFamily="34" charset="-120"/>
              </a:rPr>
              <a:t>02</a:t>
            </a:r>
            <a:endParaRPr lang="en-US" sz="1600" dirty="0"/>
          </a:p>
        </p:txBody>
      </p:sp>
      <p:sp>
        <p:nvSpPr>
          <p:cNvPr id="25" name="Text 23"/>
          <p:cNvSpPr/>
          <p:nvPr/>
        </p:nvSpPr>
        <p:spPr>
          <a:xfrm>
            <a:off x="6522085" y="1614043"/>
            <a:ext cx="3600450" cy="339090"/>
          </a:xfrm>
          <a:prstGeom prst="rect">
            <a:avLst/>
          </a:prstGeom>
          <a:noFill/>
          <a:ln/>
        </p:spPr>
        <p:txBody>
          <a:bodyPr wrap="square" lIns="91440" tIns="45720" rIns="91440" bIns="45720" rtlCol="0" anchor="t"/>
          <a:lstStyle/>
          <a:p>
            <a:pPr>
              <a:lnSpc>
                <a:spcPct val="100000"/>
              </a:lnSpc>
            </a:pPr>
            <a:r>
              <a:rPr lang="en-US" sz="1800" dirty="0">
                <a:solidFill>
                  <a:srgbClr val="63BCCA"/>
                </a:solidFill>
                <a:latin typeface="MiSans" pitchFamily="34" charset="0"/>
                <a:ea typeface="MiSans" pitchFamily="34" charset="-122"/>
                <a:cs typeface="MiSans" pitchFamily="34" charset="-120"/>
              </a:rPr>
              <a:t>Flexible Payments</a:t>
            </a:r>
            <a:endParaRPr lang="en-US" sz="1600" dirty="0"/>
          </a:p>
        </p:txBody>
      </p:sp>
      <p:sp>
        <p:nvSpPr>
          <p:cNvPr id="26" name="Text 24"/>
          <p:cNvSpPr/>
          <p:nvPr/>
        </p:nvSpPr>
        <p:spPr>
          <a:xfrm>
            <a:off x="6522085" y="1915033"/>
            <a:ext cx="4450715" cy="1242695"/>
          </a:xfrm>
          <a:prstGeom prst="rect">
            <a:avLst/>
          </a:prstGeom>
          <a:noFill/>
          <a:ln/>
        </p:spPr>
        <p:txBody>
          <a:bodyPr wrap="square" lIns="91440" tIns="45720" rIns="91440" bIns="45720" rtlCol="0" anchor="t"/>
          <a:lstStyle/>
          <a:p>
            <a:pPr>
              <a:lnSpc>
                <a:spcPct val="150000"/>
              </a:lnSpc>
            </a:pPr>
            <a:r>
              <a:rPr lang="en-US" sz="1400" dirty="0">
                <a:solidFill>
                  <a:srgbClr val="404040"/>
                </a:solidFill>
                <a:latin typeface="MiSans" pitchFamily="34" charset="0"/>
                <a:ea typeface="MiSans" pitchFamily="34" charset="-122"/>
                <a:cs typeface="MiSans" pitchFamily="34" charset="-120"/>
              </a:rPr>
              <a:t>The system supports split payment options, allowing customers to pay using multiple methods. This flexibility enhances customer satisfaction and streamlines transactions.</a:t>
            </a:r>
            <a:endParaRPr lang="en-US" sz="1600" dirty="0"/>
          </a:p>
        </p:txBody>
      </p:sp>
      <p:sp>
        <p:nvSpPr>
          <p:cNvPr id="27" name="Shape 25"/>
          <p:cNvSpPr/>
          <p:nvPr/>
        </p:nvSpPr>
        <p:spPr>
          <a:xfrm>
            <a:off x="680403" y="3909123"/>
            <a:ext cx="666750" cy="461010"/>
          </a:xfrm>
          <a:prstGeom prst="roundRect">
            <a:avLst>
              <a:gd name="adj" fmla="val 50000"/>
            </a:avLst>
          </a:prstGeom>
          <a:solidFill>
            <a:srgbClr val="63BCCA"/>
          </a:solidFill>
          <a:ln/>
        </p:spPr>
      </p:sp>
      <p:sp>
        <p:nvSpPr>
          <p:cNvPr id="28" name="Text 26"/>
          <p:cNvSpPr/>
          <p:nvPr/>
        </p:nvSpPr>
        <p:spPr>
          <a:xfrm>
            <a:off x="680403" y="3909123"/>
            <a:ext cx="666750" cy="461010"/>
          </a:xfrm>
          <a:prstGeom prst="rect">
            <a:avLst/>
          </a:prstGeom>
          <a:noFill/>
          <a:ln/>
        </p:spPr>
        <p:txBody>
          <a:bodyPr wrap="square" lIns="45720" tIns="91440" rIns="91440" bIns="45720" rtlCol="0" anchor="ctr"/>
          <a:lstStyle/>
          <a:p>
            <a:pPr>
              <a:lnSpc>
                <a:spcPct val="100000"/>
              </a:lnSpc>
            </a:pPr>
            <a:r>
              <a:rPr lang="en-US" sz="1600" dirty="0">
                <a:solidFill>
                  <a:srgbClr val="FFFFFF"/>
                </a:solidFill>
                <a:latin typeface="MiSans" pitchFamily="34" charset="0"/>
                <a:ea typeface="MiSans" pitchFamily="34" charset="-122"/>
                <a:cs typeface="MiSans" pitchFamily="34" charset="-120"/>
              </a:rPr>
              <a:t>03</a:t>
            </a:r>
            <a:endParaRPr lang="en-US" sz="1600" dirty="0"/>
          </a:p>
        </p:txBody>
      </p:sp>
      <p:sp>
        <p:nvSpPr>
          <p:cNvPr id="29" name="Text 27"/>
          <p:cNvSpPr/>
          <p:nvPr/>
        </p:nvSpPr>
        <p:spPr>
          <a:xfrm>
            <a:off x="1234123" y="4178998"/>
            <a:ext cx="3449320" cy="434340"/>
          </a:xfrm>
          <a:prstGeom prst="rect">
            <a:avLst/>
          </a:prstGeom>
          <a:noFill/>
          <a:ln/>
        </p:spPr>
        <p:txBody>
          <a:bodyPr wrap="square" lIns="91440" tIns="45720" rIns="91440" bIns="45720" rtlCol="0" anchor="t"/>
          <a:lstStyle/>
          <a:p>
            <a:pPr>
              <a:lnSpc>
                <a:spcPct val="100000"/>
              </a:lnSpc>
            </a:pPr>
            <a:r>
              <a:rPr lang="en-US" sz="1800" dirty="0">
                <a:solidFill>
                  <a:srgbClr val="63BCCA"/>
                </a:solidFill>
                <a:latin typeface="MiSans" pitchFamily="34" charset="0"/>
                <a:ea typeface="MiSans" pitchFamily="34" charset="-122"/>
                <a:cs typeface="MiSans" pitchFamily="34" charset="-120"/>
              </a:rPr>
              <a:t>Customer Database</a:t>
            </a:r>
            <a:endParaRPr lang="en-US" sz="1600" dirty="0"/>
          </a:p>
        </p:txBody>
      </p:sp>
      <p:sp>
        <p:nvSpPr>
          <p:cNvPr id="30" name="Text 28"/>
          <p:cNvSpPr/>
          <p:nvPr/>
        </p:nvSpPr>
        <p:spPr>
          <a:xfrm>
            <a:off x="1234123" y="4479988"/>
            <a:ext cx="4450715" cy="1242695"/>
          </a:xfrm>
          <a:prstGeom prst="rect">
            <a:avLst/>
          </a:prstGeom>
          <a:noFill/>
          <a:ln/>
        </p:spPr>
        <p:txBody>
          <a:bodyPr wrap="square" lIns="91440" tIns="45720" rIns="91440" bIns="45720" rtlCol="0" anchor="t"/>
          <a:lstStyle/>
          <a:p>
            <a:pPr>
              <a:lnSpc>
                <a:spcPct val="150000"/>
              </a:lnSpc>
            </a:pPr>
            <a:r>
              <a:rPr lang="en-US" sz="1400" dirty="0">
                <a:solidFill>
                  <a:srgbClr val="404040"/>
                </a:solidFill>
                <a:latin typeface="MiSans" pitchFamily="34" charset="0"/>
                <a:ea typeface="MiSans" pitchFamily="34" charset="-122"/>
                <a:cs typeface="MiSans" pitchFamily="34" charset="-120"/>
              </a:rPr>
              <a:t>An integrated customer management system allows businesses to track customer data, manage loyalty programs, and personalize interactions, enhancing customer relationships.</a:t>
            </a:r>
            <a:endParaRPr lang="en-US" sz="1600" dirty="0"/>
          </a:p>
        </p:txBody>
      </p:sp>
      <p:sp>
        <p:nvSpPr>
          <p:cNvPr id="31" name="Shape 29"/>
          <p:cNvSpPr/>
          <p:nvPr/>
        </p:nvSpPr>
        <p:spPr>
          <a:xfrm>
            <a:off x="5950903" y="3908933"/>
            <a:ext cx="685800" cy="461010"/>
          </a:xfrm>
          <a:prstGeom prst="roundRect">
            <a:avLst>
              <a:gd name="adj" fmla="val 50000"/>
            </a:avLst>
          </a:prstGeom>
          <a:solidFill>
            <a:srgbClr val="63BCCA"/>
          </a:solidFill>
          <a:ln/>
        </p:spPr>
      </p:sp>
      <p:sp>
        <p:nvSpPr>
          <p:cNvPr id="32" name="Text 30"/>
          <p:cNvSpPr/>
          <p:nvPr/>
        </p:nvSpPr>
        <p:spPr>
          <a:xfrm>
            <a:off x="5950903" y="3908933"/>
            <a:ext cx="685800" cy="461010"/>
          </a:xfrm>
          <a:prstGeom prst="rect">
            <a:avLst/>
          </a:prstGeom>
          <a:noFill/>
          <a:ln/>
        </p:spPr>
        <p:txBody>
          <a:bodyPr wrap="square" lIns="45720" tIns="91440" rIns="91440" bIns="45720" rtlCol="0" anchor="ctr"/>
          <a:lstStyle/>
          <a:p>
            <a:pPr>
              <a:lnSpc>
                <a:spcPct val="100000"/>
              </a:lnSpc>
            </a:pPr>
            <a:r>
              <a:rPr lang="en-US" sz="1600" dirty="0">
                <a:solidFill>
                  <a:srgbClr val="FFFFFF"/>
                </a:solidFill>
                <a:latin typeface="MiSans" pitchFamily="34" charset="0"/>
                <a:ea typeface="MiSans" pitchFamily="34" charset="-122"/>
                <a:cs typeface="MiSans" pitchFamily="34" charset="-120"/>
              </a:rPr>
              <a:t>04</a:t>
            </a:r>
            <a:endParaRPr lang="en-US" sz="1600" dirty="0"/>
          </a:p>
        </p:txBody>
      </p:sp>
      <p:sp>
        <p:nvSpPr>
          <p:cNvPr id="33" name="Text 31"/>
          <p:cNvSpPr/>
          <p:nvPr/>
        </p:nvSpPr>
        <p:spPr>
          <a:xfrm>
            <a:off x="6504623" y="4178808"/>
            <a:ext cx="3468370" cy="339090"/>
          </a:xfrm>
          <a:prstGeom prst="rect">
            <a:avLst/>
          </a:prstGeom>
          <a:noFill/>
          <a:ln/>
        </p:spPr>
        <p:txBody>
          <a:bodyPr wrap="square" lIns="91440" tIns="45720" rIns="91440" bIns="45720" rtlCol="0" anchor="t"/>
          <a:lstStyle/>
          <a:p>
            <a:pPr>
              <a:lnSpc>
                <a:spcPct val="100000"/>
              </a:lnSpc>
            </a:pPr>
            <a:r>
              <a:rPr lang="en-US" sz="1800" dirty="0">
                <a:solidFill>
                  <a:srgbClr val="63BCCA"/>
                </a:solidFill>
                <a:latin typeface="MiSans" pitchFamily="34" charset="0"/>
                <a:ea typeface="MiSans" pitchFamily="34" charset="-122"/>
                <a:cs typeface="MiSans" pitchFamily="34" charset="-120"/>
              </a:rPr>
              <a:t>Data Safety</a:t>
            </a:r>
            <a:endParaRPr lang="en-US" sz="1600" dirty="0"/>
          </a:p>
        </p:txBody>
      </p:sp>
      <p:sp>
        <p:nvSpPr>
          <p:cNvPr id="34" name="Text 32"/>
          <p:cNvSpPr/>
          <p:nvPr/>
        </p:nvSpPr>
        <p:spPr>
          <a:xfrm>
            <a:off x="6504623" y="4479798"/>
            <a:ext cx="4450715" cy="1242695"/>
          </a:xfrm>
          <a:prstGeom prst="rect">
            <a:avLst/>
          </a:prstGeom>
          <a:noFill/>
          <a:ln/>
        </p:spPr>
        <p:txBody>
          <a:bodyPr wrap="square" lIns="91440" tIns="45720" rIns="91440" bIns="45720" rtlCol="0" anchor="t"/>
          <a:lstStyle/>
          <a:p>
            <a:pPr>
              <a:lnSpc>
                <a:spcPct val="150000"/>
              </a:lnSpc>
            </a:pPr>
            <a:r>
              <a:rPr lang="en-US" sz="1400" dirty="0">
                <a:solidFill>
                  <a:srgbClr val="404040"/>
                </a:solidFill>
                <a:latin typeface="MiSans" pitchFamily="34" charset="0"/>
                <a:ea typeface="MiSans" pitchFamily="34" charset="-122"/>
                <a:cs typeface="MiSans" pitchFamily="34" charset="-120"/>
              </a:rPr>
              <a:t>RetailDesk POS includes robust backup and restore functionality, ensuring data safety and minimizing the risk of data loss. This feature is crucial for maintaining business continuity.</a:t>
            </a:r>
            <a:endParaRPr lang="en-US" sz="1600" dirty="0"/>
          </a:p>
        </p:txBody>
      </p:sp>
    </p:spTree>
  </p:cSld>
  <p:clrMapOvr>
    <a:masterClrMapping/>
  </p:clrMapOvr>
  <p:transition>
    <p:fade/>
  </p:transition>
</p:sld>
</file>

<file path=ppt/theme/theme1.xml><?xml version="1.0" encoding="utf-8"?>
<a:theme xmlns:a="http://schemas.openxmlformats.org/drawingml/2006/main" name="Custom Theme">
  <a:themeElements>
    <a:clrScheme name="Custom">
      <a:dk1>
        <a:srgbClr val="000000"/>
      </a:dk1>
      <a:lt1>
        <a:srgbClr val="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779</Words>
  <Application>Microsoft Office PowerPoint</Application>
  <PresentationFormat>Widescreen</PresentationFormat>
  <Paragraphs>107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MiSans</vt:lpstr>
      <vt:lpstr>Arial</vt:lpstr>
      <vt:lpstr>Custom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RetailDesk POS Power</dc:title>
  <dc:subject>RetailDesk POS Power</dc:subject>
  <dc:creator>Kimi</dc:creator>
  <cp:lastModifiedBy>LENOVO</cp:lastModifiedBy>
  <cp:revision>2</cp:revision>
  <dcterms:created xsi:type="dcterms:W3CDTF">2025-11-18T09:24:35Z</dcterms:created>
  <dcterms:modified xsi:type="dcterms:W3CDTF">2025-12-01T05:47:55Z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{"Label":"RetailDesk POS Power","ContentProducer":"001191110108MACG2KBH8F10000","ProduceID":"d4e3lgsbcdrg29n1ov80","ReservedCode1":"","ContentPropagator":"001191110108MACG2KBH8F20000","PropagateID":"d4e3lgsbcdrg29n1ov80","ReservedCode2":""}</vt:lpwstr>
  </property>
</Properties>
</file>